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5" r:id="rId4"/>
    <p:sldMasterId id="2147483708" r:id="rId5"/>
    <p:sldMasterId id="2147483720" r:id="rId6"/>
    <p:sldMasterId id="2147483792" r:id="rId7"/>
    <p:sldMasterId id="2147483854" r:id="rId8"/>
    <p:sldMasterId id="2147483891" r:id="rId9"/>
    <p:sldMasterId id="2147483903" r:id="rId10"/>
  </p:sldMasterIdLst>
  <p:notesMasterIdLst>
    <p:notesMasterId r:id="rId40"/>
  </p:notesMasterIdLst>
  <p:sldIdLst>
    <p:sldId id="324" r:id="rId11"/>
    <p:sldId id="326" r:id="rId12"/>
    <p:sldId id="258" r:id="rId13"/>
    <p:sldId id="259" r:id="rId14"/>
    <p:sldId id="262" r:id="rId15"/>
    <p:sldId id="261" r:id="rId16"/>
    <p:sldId id="264" r:id="rId17"/>
    <p:sldId id="268" r:id="rId18"/>
    <p:sldId id="330" r:id="rId19"/>
    <p:sldId id="297" r:id="rId20"/>
    <p:sldId id="293" r:id="rId21"/>
    <p:sldId id="269" r:id="rId22"/>
    <p:sldId id="302" r:id="rId23"/>
    <p:sldId id="334" r:id="rId24"/>
    <p:sldId id="336" r:id="rId25"/>
    <p:sldId id="338" r:id="rId26"/>
    <p:sldId id="340" r:id="rId27"/>
    <p:sldId id="341" r:id="rId28"/>
    <p:sldId id="342" r:id="rId29"/>
    <p:sldId id="343" r:id="rId30"/>
    <p:sldId id="339" r:id="rId31"/>
    <p:sldId id="315" r:id="rId32"/>
    <p:sldId id="344" r:id="rId33"/>
    <p:sldId id="329" r:id="rId34"/>
    <p:sldId id="308" r:id="rId35"/>
    <p:sldId id="286" r:id="rId36"/>
    <p:sldId id="327" r:id="rId37"/>
    <p:sldId id="345" r:id="rId38"/>
    <p:sldId id="2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ED9B2-A0F9-4554-B721-D6C150E815B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8210076-EF82-48E5-A274-9AD33642D6EB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Sources of International Law (Art-38)</a:t>
          </a:r>
          <a:endParaRPr lang="en-IN" dirty="0">
            <a:solidFill>
              <a:srgbClr val="002060"/>
            </a:solidFill>
          </a:endParaRPr>
        </a:p>
      </dgm:t>
    </dgm:pt>
    <dgm:pt modelId="{D83DF2B9-DC45-40CC-B7F3-7F56E235DC6E}" type="parTrans" cxnId="{D5C84BE2-1C65-4779-86BE-B917D315BD17}">
      <dgm:prSet/>
      <dgm:spPr/>
      <dgm:t>
        <a:bodyPr/>
        <a:lstStyle/>
        <a:p>
          <a:endParaRPr lang="en-IN"/>
        </a:p>
      </dgm:t>
    </dgm:pt>
    <dgm:pt modelId="{B094BD17-B275-4FD1-A1C8-1930C75D6FF9}" type="sibTrans" cxnId="{D5C84BE2-1C65-4779-86BE-B917D315BD17}">
      <dgm:prSet/>
      <dgm:spPr/>
      <dgm:t>
        <a:bodyPr/>
        <a:lstStyle/>
        <a:p>
          <a:endParaRPr lang="en-IN"/>
        </a:p>
      </dgm:t>
    </dgm:pt>
    <dgm:pt modelId="{B9C63268-5B06-4C42-8619-B557D0A76870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Treaties</a:t>
          </a:r>
          <a:endParaRPr lang="en-IN" dirty="0">
            <a:solidFill>
              <a:srgbClr val="002060"/>
            </a:solidFill>
          </a:endParaRPr>
        </a:p>
      </dgm:t>
    </dgm:pt>
    <dgm:pt modelId="{400D1706-2310-4AB4-864C-AB5029999978}" type="parTrans" cxnId="{884131C5-C95F-4204-9F04-BD3F45B58948}">
      <dgm:prSet/>
      <dgm:spPr/>
      <dgm:t>
        <a:bodyPr/>
        <a:lstStyle/>
        <a:p>
          <a:endParaRPr lang="en-IN"/>
        </a:p>
      </dgm:t>
    </dgm:pt>
    <dgm:pt modelId="{6CEEAD33-A29E-4CED-9F6E-A63D263AD7EC}" type="sibTrans" cxnId="{884131C5-C95F-4204-9F04-BD3F45B58948}">
      <dgm:prSet/>
      <dgm:spPr/>
      <dgm:t>
        <a:bodyPr/>
        <a:lstStyle/>
        <a:p>
          <a:endParaRPr lang="en-IN"/>
        </a:p>
      </dgm:t>
    </dgm:pt>
    <dgm:pt modelId="{EADDA766-A09B-4AF5-AC48-0B68ECBA05FF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Customary Int Law</a:t>
          </a:r>
          <a:endParaRPr lang="en-IN" dirty="0">
            <a:solidFill>
              <a:srgbClr val="002060"/>
            </a:solidFill>
          </a:endParaRPr>
        </a:p>
      </dgm:t>
    </dgm:pt>
    <dgm:pt modelId="{8CEC0B82-34F0-4D5D-B70A-92AF64359BD8}" type="parTrans" cxnId="{F5D3CD77-080B-4C83-8C67-15A91E61C9EC}">
      <dgm:prSet/>
      <dgm:spPr/>
      <dgm:t>
        <a:bodyPr/>
        <a:lstStyle/>
        <a:p>
          <a:endParaRPr lang="en-IN"/>
        </a:p>
      </dgm:t>
    </dgm:pt>
    <dgm:pt modelId="{5572A4FD-4F71-48B7-957D-45737DE73598}" type="sibTrans" cxnId="{F5D3CD77-080B-4C83-8C67-15A91E61C9EC}">
      <dgm:prSet/>
      <dgm:spPr/>
      <dgm:t>
        <a:bodyPr/>
        <a:lstStyle/>
        <a:p>
          <a:endParaRPr lang="en-IN"/>
        </a:p>
      </dgm:t>
    </dgm:pt>
    <dgm:pt modelId="{DB84AC18-C38C-4131-8B5F-4513AB59F70B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General Principles of Int Law</a:t>
          </a:r>
          <a:endParaRPr lang="en-IN" dirty="0">
            <a:solidFill>
              <a:srgbClr val="002060"/>
            </a:solidFill>
          </a:endParaRPr>
        </a:p>
      </dgm:t>
    </dgm:pt>
    <dgm:pt modelId="{1CA0922E-7DE3-4A86-A6E7-7EBDE4D18CB7}" type="parTrans" cxnId="{61D5C2D9-ECF1-40DF-AFBA-D79E96D24497}">
      <dgm:prSet/>
      <dgm:spPr/>
      <dgm:t>
        <a:bodyPr/>
        <a:lstStyle/>
        <a:p>
          <a:endParaRPr lang="en-IN"/>
        </a:p>
      </dgm:t>
    </dgm:pt>
    <dgm:pt modelId="{42A69CC1-AFC4-4E56-9302-4DF5C75A8801}" type="sibTrans" cxnId="{61D5C2D9-ECF1-40DF-AFBA-D79E96D24497}">
      <dgm:prSet/>
      <dgm:spPr/>
      <dgm:t>
        <a:bodyPr/>
        <a:lstStyle/>
        <a:p>
          <a:endParaRPr lang="en-IN"/>
        </a:p>
      </dgm:t>
    </dgm:pt>
    <dgm:pt modelId="{4C4EC100-3270-405A-9190-138DBEB921DE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Judicial Decisions &amp; Writings </a:t>
          </a:r>
          <a:endParaRPr lang="en-IN" dirty="0">
            <a:solidFill>
              <a:srgbClr val="002060"/>
            </a:solidFill>
          </a:endParaRPr>
        </a:p>
      </dgm:t>
    </dgm:pt>
    <dgm:pt modelId="{7117DFBA-5403-4609-B7E8-37392C83BC46}" type="parTrans" cxnId="{FB4878AC-A7DE-4FE7-BFA2-CCF7452D53B5}">
      <dgm:prSet/>
      <dgm:spPr/>
      <dgm:t>
        <a:bodyPr/>
        <a:lstStyle/>
        <a:p>
          <a:endParaRPr lang="en-IN"/>
        </a:p>
      </dgm:t>
    </dgm:pt>
    <dgm:pt modelId="{09C9345D-54D2-43C8-A17D-73E36F0261A6}" type="sibTrans" cxnId="{FB4878AC-A7DE-4FE7-BFA2-CCF7452D53B5}">
      <dgm:prSet/>
      <dgm:spPr/>
      <dgm:t>
        <a:bodyPr/>
        <a:lstStyle/>
        <a:p>
          <a:endParaRPr lang="en-IN"/>
        </a:p>
      </dgm:t>
    </dgm:pt>
    <dgm:pt modelId="{75CE722E-D1E3-48C1-863C-0C2FAB76DEC8}" type="pres">
      <dgm:prSet presAssocID="{0EAED9B2-A0F9-4554-B721-D6C150E815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C186C-57D0-486F-B603-3F6092879F21}" type="pres">
      <dgm:prSet presAssocID="{0EAED9B2-A0F9-4554-B721-D6C150E815B9}" presName="hierFlow" presStyleCnt="0"/>
      <dgm:spPr/>
    </dgm:pt>
    <dgm:pt modelId="{F35C5721-44BC-4919-B35A-E020E4537D7F}" type="pres">
      <dgm:prSet presAssocID="{0EAED9B2-A0F9-4554-B721-D6C150E815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35F3B1E-0D57-4DDA-BB48-C6856AEBA612}" type="pres">
      <dgm:prSet presAssocID="{28210076-EF82-48E5-A274-9AD33642D6EB}" presName="Name17" presStyleCnt="0"/>
      <dgm:spPr/>
    </dgm:pt>
    <dgm:pt modelId="{A1BA517B-2218-4BDB-884C-AB1B28B2B349}" type="pres">
      <dgm:prSet presAssocID="{28210076-EF82-48E5-A274-9AD33642D6E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4FE9B-177C-47DC-9765-2B244B9E9A95}" type="pres">
      <dgm:prSet presAssocID="{28210076-EF82-48E5-A274-9AD33642D6EB}" presName="hierChild2" presStyleCnt="0"/>
      <dgm:spPr/>
    </dgm:pt>
    <dgm:pt modelId="{0D18631E-3C36-4C50-9DE9-3BEFE44D2B19}" type="pres">
      <dgm:prSet presAssocID="{400D1706-2310-4AB4-864C-AB5029999978}" presName="Name25" presStyleLbl="parChTrans1D2" presStyleIdx="0" presStyleCnt="4"/>
      <dgm:spPr/>
      <dgm:t>
        <a:bodyPr/>
        <a:lstStyle/>
        <a:p>
          <a:endParaRPr lang="en-US"/>
        </a:p>
      </dgm:t>
    </dgm:pt>
    <dgm:pt modelId="{A03EBA3A-985D-47D1-AA9E-826544C02AED}" type="pres">
      <dgm:prSet presAssocID="{400D1706-2310-4AB4-864C-AB502999997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0697853-C309-451F-9EAF-BCF4393BBC7C}" type="pres">
      <dgm:prSet presAssocID="{B9C63268-5B06-4C42-8619-B557D0A76870}" presName="Name30" presStyleCnt="0"/>
      <dgm:spPr/>
    </dgm:pt>
    <dgm:pt modelId="{05648754-1F6A-484E-90FF-7AA5B62561E5}" type="pres">
      <dgm:prSet presAssocID="{B9C63268-5B06-4C42-8619-B557D0A76870}" presName="level2Shape" presStyleLbl="node2" presStyleIdx="0" presStyleCnt="4"/>
      <dgm:spPr/>
      <dgm:t>
        <a:bodyPr/>
        <a:lstStyle/>
        <a:p>
          <a:endParaRPr lang="en-US"/>
        </a:p>
      </dgm:t>
    </dgm:pt>
    <dgm:pt modelId="{9C9DE8DA-CA66-4CFD-8B4D-F1A70FE826C4}" type="pres">
      <dgm:prSet presAssocID="{B9C63268-5B06-4C42-8619-B557D0A76870}" presName="hierChild3" presStyleCnt="0"/>
      <dgm:spPr/>
    </dgm:pt>
    <dgm:pt modelId="{E9C0F06F-A42D-44B6-BE6F-559050F1C51C}" type="pres">
      <dgm:prSet presAssocID="{8CEC0B82-34F0-4D5D-B70A-92AF64359BD8}" presName="Name25" presStyleLbl="parChTrans1D2" presStyleIdx="1" presStyleCnt="4"/>
      <dgm:spPr/>
      <dgm:t>
        <a:bodyPr/>
        <a:lstStyle/>
        <a:p>
          <a:endParaRPr lang="en-US"/>
        </a:p>
      </dgm:t>
    </dgm:pt>
    <dgm:pt modelId="{4F9B56A8-87B9-4C2F-B71B-4413107EFA1F}" type="pres">
      <dgm:prSet presAssocID="{8CEC0B82-34F0-4D5D-B70A-92AF64359BD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F899B65-D553-42E6-8551-170383E15746}" type="pres">
      <dgm:prSet presAssocID="{EADDA766-A09B-4AF5-AC48-0B68ECBA05FF}" presName="Name30" presStyleCnt="0"/>
      <dgm:spPr/>
    </dgm:pt>
    <dgm:pt modelId="{B2CE30D5-6E1B-4A1D-B379-0C7AF4EA4EF9}" type="pres">
      <dgm:prSet presAssocID="{EADDA766-A09B-4AF5-AC48-0B68ECBA05FF}" presName="level2Shape" presStyleLbl="node2" presStyleIdx="1" presStyleCnt="4"/>
      <dgm:spPr/>
      <dgm:t>
        <a:bodyPr/>
        <a:lstStyle/>
        <a:p>
          <a:endParaRPr lang="en-US"/>
        </a:p>
      </dgm:t>
    </dgm:pt>
    <dgm:pt modelId="{AA51A47F-84FD-4D13-A484-2441A7CCDEC6}" type="pres">
      <dgm:prSet presAssocID="{EADDA766-A09B-4AF5-AC48-0B68ECBA05FF}" presName="hierChild3" presStyleCnt="0"/>
      <dgm:spPr/>
    </dgm:pt>
    <dgm:pt modelId="{C344D05D-83C3-4C75-8EAD-1A2C405D0484}" type="pres">
      <dgm:prSet presAssocID="{1CA0922E-7DE3-4A86-A6E7-7EBDE4D18CB7}" presName="Name25" presStyleLbl="parChTrans1D2" presStyleIdx="2" presStyleCnt="4"/>
      <dgm:spPr/>
      <dgm:t>
        <a:bodyPr/>
        <a:lstStyle/>
        <a:p>
          <a:endParaRPr lang="en-US"/>
        </a:p>
      </dgm:t>
    </dgm:pt>
    <dgm:pt modelId="{9FF8154C-460A-4790-A3B1-361678495252}" type="pres">
      <dgm:prSet presAssocID="{1CA0922E-7DE3-4A86-A6E7-7EBDE4D18CB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FE7390C-9CE5-4626-8182-A222E303AC54}" type="pres">
      <dgm:prSet presAssocID="{DB84AC18-C38C-4131-8B5F-4513AB59F70B}" presName="Name30" presStyleCnt="0"/>
      <dgm:spPr/>
    </dgm:pt>
    <dgm:pt modelId="{2EA4BAF7-72A6-4A66-8A37-0A6535808CEA}" type="pres">
      <dgm:prSet presAssocID="{DB84AC18-C38C-4131-8B5F-4513AB59F70B}" presName="level2Shape" presStyleLbl="node2" presStyleIdx="2" presStyleCnt="4"/>
      <dgm:spPr/>
      <dgm:t>
        <a:bodyPr/>
        <a:lstStyle/>
        <a:p>
          <a:endParaRPr lang="en-US"/>
        </a:p>
      </dgm:t>
    </dgm:pt>
    <dgm:pt modelId="{59170517-3AC1-4834-9EB5-55D71A436ADC}" type="pres">
      <dgm:prSet presAssocID="{DB84AC18-C38C-4131-8B5F-4513AB59F70B}" presName="hierChild3" presStyleCnt="0"/>
      <dgm:spPr/>
    </dgm:pt>
    <dgm:pt modelId="{F84ABB63-701A-477A-BF5E-38FF52AE52FB}" type="pres">
      <dgm:prSet presAssocID="{7117DFBA-5403-4609-B7E8-37392C83BC46}" presName="Name25" presStyleLbl="parChTrans1D2" presStyleIdx="3" presStyleCnt="4"/>
      <dgm:spPr/>
      <dgm:t>
        <a:bodyPr/>
        <a:lstStyle/>
        <a:p>
          <a:endParaRPr lang="en-US"/>
        </a:p>
      </dgm:t>
    </dgm:pt>
    <dgm:pt modelId="{44B29605-B6DE-4127-87CC-DC68E496ED50}" type="pres">
      <dgm:prSet presAssocID="{7117DFBA-5403-4609-B7E8-37392C83BC4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FBE1D09-896E-4E46-AA75-92FD49CAC3FE}" type="pres">
      <dgm:prSet presAssocID="{4C4EC100-3270-405A-9190-138DBEB921DE}" presName="Name30" presStyleCnt="0"/>
      <dgm:spPr/>
    </dgm:pt>
    <dgm:pt modelId="{F077FDA3-D85C-4BEA-8FE2-12737933F46D}" type="pres">
      <dgm:prSet presAssocID="{4C4EC100-3270-405A-9190-138DBEB921DE}" presName="level2Shape" presStyleLbl="node2" presStyleIdx="3" presStyleCnt="4"/>
      <dgm:spPr/>
      <dgm:t>
        <a:bodyPr/>
        <a:lstStyle/>
        <a:p>
          <a:endParaRPr lang="en-US"/>
        </a:p>
      </dgm:t>
    </dgm:pt>
    <dgm:pt modelId="{B922BF12-26D2-4B24-A161-B65E33338052}" type="pres">
      <dgm:prSet presAssocID="{4C4EC100-3270-405A-9190-138DBEB921DE}" presName="hierChild3" presStyleCnt="0"/>
      <dgm:spPr/>
    </dgm:pt>
    <dgm:pt modelId="{858DEACB-7943-447E-BE9B-AA59E5E439FD}" type="pres">
      <dgm:prSet presAssocID="{0EAED9B2-A0F9-4554-B721-D6C150E815B9}" presName="bgShapesFlow" presStyleCnt="0"/>
      <dgm:spPr/>
    </dgm:pt>
  </dgm:ptLst>
  <dgm:cxnLst>
    <dgm:cxn modelId="{61D5C2D9-ECF1-40DF-AFBA-D79E96D24497}" srcId="{28210076-EF82-48E5-A274-9AD33642D6EB}" destId="{DB84AC18-C38C-4131-8B5F-4513AB59F70B}" srcOrd="2" destOrd="0" parTransId="{1CA0922E-7DE3-4A86-A6E7-7EBDE4D18CB7}" sibTransId="{42A69CC1-AFC4-4E56-9302-4DF5C75A8801}"/>
    <dgm:cxn modelId="{E3443A32-4F56-40A4-AA6A-FCF00CE15C46}" type="presOf" srcId="{7117DFBA-5403-4609-B7E8-37392C83BC46}" destId="{44B29605-B6DE-4127-87CC-DC68E496ED50}" srcOrd="1" destOrd="0" presId="urn:microsoft.com/office/officeart/2005/8/layout/hierarchy5"/>
    <dgm:cxn modelId="{54502136-B352-4644-94C2-4606D86F1695}" type="presOf" srcId="{8CEC0B82-34F0-4D5D-B70A-92AF64359BD8}" destId="{4F9B56A8-87B9-4C2F-B71B-4413107EFA1F}" srcOrd="1" destOrd="0" presId="urn:microsoft.com/office/officeart/2005/8/layout/hierarchy5"/>
    <dgm:cxn modelId="{465677C8-FC6D-454D-9623-6D672D72B441}" type="presOf" srcId="{7117DFBA-5403-4609-B7E8-37392C83BC46}" destId="{F84ABB63-701A-477A-BF5E-38FF52AE52FB}" srcOrd="0" destOrd="0" presId="urn:microsoft.com/office/officeart/2005/8/layout/hierarchy5"/>
    <dgm:cxn modelId="{884131C5-C95F-4204-9F04-BD3F45B58948}" srcId="{28210076-EF82-48E5-A274-9AD33642D6EB}" destId="{B9C63268-5B06-4C42-8619-B557D0A76870}" srcOrd="0" destOrd="0" parTransId="{400D1706-2310-4AB4-864C-AB5029999978}" sibTransId="{6CEEAD33-A29E-4CED-9F6E-A63D263AD7EC}"/>
    <dgm:cxn modelId="{4AECDEF6-ABBD-4D52-9253-3568A6EB7536}" type="presOf" srcId="{28210076-EF82-48E5-A274-9AD33642D6EB}" destId="{A1BA517B-2218-4BDB-884C-AB1B28B2B349}" srcOrd="0" destOrd="0" presId="urn:microsoft.com/office/officeart/2005/8/layout/hierarchy5"/>
    <dgm:cxn modelId="{F5D3CD77-080B-4C83-8C67-15A91E61C9EC}" srcId="{28210076-EF82-48E5-A274-9AD33642D6EB}" destId="{EADDA766-A09B-4AF5-AC48-0B68ECBA05FF}" srcOrd="1" destOrd="0" parTransId="{8CEC0B82-34F0-4D5D-B70A-92AF64359BD8}" sibTransId="{5572A4FD-4F71-48B7-957D-45737DE73598}"/>
    <dgm:cxn modelId="{EA678CA4-7D08-4463-A193-7D61BA3E82D8}" type="presOf" srcId="{EADDA766-A09B-4AF5-AC48-0B68ECBA05FF}" destId="{B2CE30D5-6E1B-4A1D-B379-0C7AF4EA4EF9}" srcOrd="0" destOrd="0" presId="urn:microsoft.com/office/officeart/2005/8/layout/hierarchy5"/>
    <dgm:cxn modelId="{64A576C9-82CC-46DE-BB45-609553E587D2}" type="presOf" srcId="{B9C63268-5B06-4C42-8619-B557D0A76870}" destId="{05648754-1F6A-484E-90FF-7AA5B62561E5}" srcOrd="0" destOrd="0" presId="urn:microsoft.com/office/officeart/2005/8/layout/hierarchy5"/>
    <dgm:cxn modelId="{DF48703B-04C0-4454-9E4D-B35A95C4E81D}" type="presOf" srcId="{4C4EC100-3270-405A-9190-138DBEB921DE}" destId="{F077FDA3-D85C-4BEA-8FE2-12737933F46D}" srcOrd="0" destOrd="0" presId="urn:microsoft.com/office/officeart/2005/8/layout/hierarchy5"/>
    <dgm:cxn modelId="{C5A17D63-2299-4BE4-925C-8B539D304E48}" type="presOf" srcId="{0EAED9B2-A0F9-4554-B721-D6C150E815B9}" destId="{75CE722E-D1E3-48C1-863C-0C2FAB76DEC8}" srcOrd="0" destOrd="0" presId="urn:microsoft.com/office/officeart/2005/8/layout/hierarchy5"/>
    <dgm:cxn modelId="{35CAC440-BD3D-48DC-8E6D-26ED91884C09}" type="presOf" srcId="{1CA0922E-7DE3-4A86-A6E7-7EBDE4D18CB7}" destId="{9FF8154C-460A-4790-A3B1-361678495252}" srcOrd="1" destOrd="0" presId="urn:microsoft.com/office/officeart/2005/8/layout/hierarchy5"/>
    <dgm:cxn modelId="{D5C84BE2-1C65-4779-86BE-B917D315BD17}" srcId="{0EAED9B2-A0F9-4554-B721-D6C150E815B9}" destId="{28210076-EF82-48E5-A274-9AD33642D6EB}" srcOrd="0" destOrd="0" parTransId="{D83DF2B9-DC45-40CC-B7F3-7F56E235DC6E}" sibTransId="{B094BD17-B275-4FD1-A1C8-1930C75D6FF9}"/>
    <dgm:cxn modelId="{FB4878AC-A7DE-4FE7-BFA2-CCF7452D53B5}" srcId="{28210076-EF82-48E5-A274-9AD33642D6EB}" destId="{4C4EC100-3270-405A-9190-138DBEB921DE}" srcOrd="3" destOrd="0" parTransId="{7117DFBA-5403-4609-B7E8-37392C83BC46}" sibTransId="{09C9345D-54D2-43C8-A17D-73E36F0261A6}"/>
    <dgm:cxn modelId="{6B074376-99CA-48A1-880C-1BD598F45BB8}" type="presOf" srcId="{400D1706-2310-4AB4-864C-AB5029999978}" destId="{0D18631E-3C36-4C50-9DE9-3BEFE44D2B19}" srcOrd="0" destOrd="0" presId="urn:microsoft.com/office/officeart/2005/8/layout/hierarchy5"/>
    <dgm:cxn modelId="{3872A317-9014-4555-AA36-0081EC02ED91}" type="presOf" srcId="{DB84AC18-C38C-4131-8B5F-4513AB59F70B}" destId="{2EA4BAF7-72A6-4A66-8A37-0A6535808CEA}" srcOrd="0" destOrd="0" presId="urn:microsoft.com/office/officeart/2005/8/layout/hierarchy5"/>
    <dgm:cxn modelId="{92DB4927-5DE7-47D5-9CF9-CEBA33684317}" type="presOf" srcId="{400D1706-2310-4AB4-864C-AB5029999978}" destId="{A03EBA3A-985D-47D1-AA9E-826544C02AED}" srcOrd="1" destOrd="0" presId="urn:microsoft.com/office/officeart/2005/8/layout/hierarchy5"/>
    <dgm:cxn modelId="{9D69C5B6-6577-4A7F-9CFC-FBDD7CAC6E74}" type="presOf" srcId="{1CA0922E-7DE3-4A86-A6E7-7EBDE4D18CB7}" destId="{C344D05D-83C3-4C75-8EAD-1A2C405D0484}" srcOrd="0" destOrd="0" presId="urn:microsoft.com/office/officeart/2005/8/layout/hierarchy5"/>
    <dgm:cxn modelId="{97C65A92-B713-4CA9-A013-A6D65765ED93}" type="presOf" srcId="{8CEC0B82-34F0-4D5D-B70A-92AF64359BD8}" destId="{E9C0F06F-A42D-44B6-BE6F-559050F1C51C}" srcOrd="0" destOrd="0" presId="urn:microsoft.com/office/officeart/2005/8/layout/hierarchy5"/>
    <dgm:cxn modelId="{8BB67ECB-D5F4-4B6E-BC1F-6E47C4FEC63F}" type="presParOf" srcId="{75CE722E-D1E3-48C1-863C-0C2FAB76DEC8}" destId="{DD6C186C-57D0-486F-B603-3F6092879F21}" srcOrd="0" destOrd="0" presId="urn:microsoft.com/office/officeart/2005/8/layout/hierarchy5"/>
    <dgm:cxn modelId="{E0BBB885-AE43-4DB3-98D8-BB4A7BA1A2C6}" type="presParOf" srcId="{DD6C186C-57D0-486F-B603-3F6092879F21}" destId="{F35C5721-44BC-4919-B35A-E020E4537D7F}" srcOrd="0" destOrd="0" presId="urn:microsoft.com/office/officeart/2005/8/layout/hierarchy5"/>
    <dgm:cxn modelId="{F1B5A623-382D-4AB1-828B-E79EF2D2013C}" type="presParOf" srcId="{F35C5721-44BC-4919-B35A-E020E4537D7F}" destId="{735F3B1E-0D57-4DDA-BB48-C6856AEBA612}" srcOrd="0" destOrd="0" presId="urn:microsoft.com/office/officeart/2005/8/layout/hierarchy5"/>
    <dgm:cxn modelId="{293043E1-A84B-449C-88FF-3BF7986C5711}" type="presParOf" srcId="{735F3B1E-0D57-4DDA-BB48-C6856AEBA612}" destId="{A1BA517B-2218-4BDB-884C-AB1B28B2B349}" srcOrd="0" destOrd="0" presId="urn:microsoft.com/office/officeart/2005/8/layout/hierarchy5"/>
    <dgm:cxn modelId="{8F8C2B7A-F35B-431D-96DD-2D475BC5268F}" type="presParOf" srcId="{735F3B1E-0D57-4DDA-BB48-C6856AEBA612}" destId="{B9F4FE9B-177C-47DC-9765-2B244B9E9A95}" srcOrd="1" destOrd="0" presId="urn:microsoft.com/office/officeart/2005/8/layout/hierarchy5"/>
    <dgm:cxn modelId="{73C0574A-09E9-41A4-9385-5EA6F5A8DCDB}" type="presParOf" srcId="{B9F4FE9B-177C-47DC-9765-2B244B9E9A95}" destId="{0D18631E-3C36-4C50-9DE9-3BEFE44D2B19}" srcOrd="0" destOrd="0" presId="urn:microsoft.com/office/officeart/2005/8/layout/hierarchy5"/>
    <dgm:cxn modelId="{08C2A0D0-F1E3-49E3-B881-43C3C3EA2214}" type="presParOf" srcId="{0D18631E-3C36-4C50-9DE9-3BEFE44D2B19}" destId="{A03EBA3A-985D-47D1-AA9E-826544C02AED}" srcOrd="0" destOrd="0" presId="urn:microsoft.com/office/officeart/2005/8/layout/hierarchy5"/>
    <dgm:cxn modelId="{C3A07F91-709F-4BF6-B0DD-8F1DB2280A41}" type="presParOf" srcId="{B9F4FE9B-177C-47DC-9765-2B244B9E9A95}" destId="{90697853-C309-451F-9EAF-BCF4393BBC7C}" srcOrd="1" destOrd="0" presId="urn:microsoft.com/office/officeart/2005/8/layout/hierarchy5"/>
    <dgm:cxn modelId="{5B6B2B52-EF28-4A7D-B581-8E3B14AD2F56}" type="presParOf" srcId="{90697853-C309-451F-9EAF-BCF4393BBC7C}" destId="{05648754-1F6A-484E-90FF-7AA5B62561E5}" srcOrd="0" destOrd="0" presId="urn:microsoft.com/office/officeart/2005/8/layout/hierarchy5"/>
    <dgm:cxn modelId="{85A447D4-CEE6-4E47-A617-C3AA39150C87}" type="presParOf" srcId="{90697853-C309-451F-9EAF-BCF4393BBC7C}" destId="{9C9DE8DA-CA66-4CFD-8B4D-F1A70FE826C4}" srcOrd="1" destOrd="0" presId="urn:microsoft.com/office/officeart/2005/8/layout/hierarchy5"/>
    <dgm:cxn modelId="{A48B6E41-EAD4-4B5D-9360-6114C8B77FE6}" type="presParOf" srcId="{B9F4FE9B-177C-47DC-9765-2B244B9E9A95}" destId="{E9C0F06F-A42D-44B6-BE6F-559050F1C51C}" srcOrd="2" destOrd="0" presId="urn:microsoft.com/office/officeart/2005/8/layout/hierarchy5"/>
    <dgm:cxn modelId="{105876BE-0D49-4BEE-9403-73576A60EBD6}" type="presParOf" srcId="{E9C0F06F-A42D-44B6-BE6F-559050F1C51C}" destId="{4F9B56A8-87B9-4C2F-B71B-4413107EFA1F}" srcOrd="0" destOrd="0" presId="urn:microsoft.com/office/officeart/2005/8/layout/hierarchy5"/>
    <dgm:cxn modelId="{D64A4D2C-BFC6-4940-A2F0-35F8697AFD91}" type="presParOf" srcId="{B9F4FE9B-177C-47DC-9765-2B244B9E9A95}" destId="{FF899B65-D553-42E6-8551-170383E15746}" srcOrd="3" destOrd="0" presId="urn:microsoft.com/office/officeart/2005/8/layout/hierarchy5"/>
    <dgm:cxn modelId="{39787801-736C-4BC4-B728-2E22C5E3A812}" type="presParOf" srcId="{FF899B65-D553-42E6-8551-170383E15746}" destId="{B2CE30D5-6E1B-4A1D-B379-0C7AF4EA4EF9}" srcOrd="0" destOrd="0" presId="urn:microsoft.com/office/officeart/2005/8/layout/hierarchy5"/>
    <dgm:cxn modelId="{984DE175-056A-469E-AFCA-2DD75273472C}" type="presParOf" srcId="{FF899B65-D553-42E6-8551-170383E15746}" destId="{AA51A47F-84FD-4D13-A484-2441A7CCDEC6}" srcOrd="1" destOrd="0" presId="urn:microsoft.com/office/officeart/2005/8/layout/hierarchy5"/>
    <dgm:cxn modelId="{D00315DE-9F59-49B2-8AA2-4E6E20CCB0B0}" type="presParOf" srcId="{B9F4FE9B-177C-47DC-9765-2B244B9E9A95}" destId="{C344D05D-83C3-4C75-8EAD-1A2C405D0484}" srcOrd="4" destOrd="0" presId="urn:microsoft.com/office/officeart/2005/8/layout/hierarchy5"/>
    <dgm:cxn modelId="{E88B2773-C5EF-4D95-B90C-E52556588543}" type="presParOf" srcId="{C344D05D-83C3-4C75-8EAD-1A2C405D0484}" destId="{9FF8154C-460A-4790-A3B1-361678495252}" srcOrd="0" destOrd="0" presId="urn:microsoft.com/office/officeart/2005/8/layout/hierarchy5"/>
    <dgm:cxn modelId="{AB6042F5-9C5E-4288-A102-924E61E4F687}" type="presParOf" srcId="{B9F4FE9B-177C-47DC-9765-2B244B9E9A95}" destId="{3FE7390C-9CE5-4626-8182-A222E303AC54}" srcOrd="5" destOrd="0" presId="urn:microsoft.com/office/officeart/2005/8/layout/hierarchy5"/>
    <dgm:cxn modelId="{35AE910C-427C-4228-94C1-A21A2A182F66}" type="presParOf" srcId="{3FE7390C-9CE5-4626-8182-A222E303AC54}" destId="{2EA4BAF7-72A6-4A66-8A37-0A6535808CEA}" srcOrd="0" destOrd="0" presId="urn:microsoft.com/office/officeart/2005/8/layout/hierarchy5"/>
    <dgm:cxn modelId="{6F14CD31-4994-4FBA-90BA-07E2F86C5BC4}" type="presParOf" srcId="{3FE7390C-9CE5-4626-8182-A222E303AC54}" destId="{59170517-3AC1-4834-9EB5-55D71A436ADC}" srcOrd="1" destOrd="0" presId="urn:microsoft.com/office/officeart/2005/8/layout/hierarchy5"/>
    <dgm:cxn modelId="{29B3A7B0-915B-403E-A551-00EBDB981AD1}" type="presParOf" srcId="{B9F4FE9B-177C-47DC-9765-2B244B9E9A95}" destId="{F84ABB63-701A-477A-BF5E-38FF52AE52FB}" srcOrd="6" destOrd="0" presId="urn:microsoft.com/office/officeart/2005/8/layout/hierarchy5"/>
    <dgm:cxn modelId="{43D7A6BC-7240-40B8-9B23-EF8DA18B6C58}" type="presParOf" srcId="{F84ABB63-701A-477A-BF5E-38FF52AE52FB}" destId="{44B29605-B6DE-4127-87CC-DC68E496ED50}" srcOrd="0" destOrd="0" presId="urn:microsoft.com/office/officeart/2005/8/layout/hierarchy5"/>
    <dgm:cxn modelId="{FF141D75-83B1-45BE-B022-835A70DC83CD}" type="presParOf" srcId="{B9F4FE9B-177C-47DC-9765-2B244B9E9A95}" destId="{3FBE1D09-896E-4E46-AA75-92FD49CAC3FE}" srcOrd="7" destOrd="0" presId="urn:microsoft.com/office/officeart/2005/8/layout/hierarchy5"/>
    <dgm:cxn modelId="{2D2492DD-9F2A-4FB0-81FA-3B0583A1B837}" type="presParOf" srcId="{3FBE1D09-896E-4E46-AA75-92FD49CAC3FE}" destId="{F077FDA3-D85C-4BEA-8FE2-12737933F46D}" srcOrd="0" destOrd="0" presId="urn:microsoft.com/office/officeart/2005/8/layout/hierarchy5"/>
    <dgm:cxn modelId="{6A6C5893-BC43-4C3C-A5E9-4B44FD98ECCE}" type="presParOf" srcId="{3FBE1D09-896E-4E46-AA75-92FD49CAC3FE}" destId="{B922BF12-26D2-4B24-A161-B65E33338052}" srcOrd="1" destOrd="0" presId="urn:microsoft.com/office/officeart/2005/8/layout/hierarchy5"/>
    <dgm:cxn modelId="{86B5918E-49FA-4AC8-972D-157649D2159B}" type="presParOf" srcId="{75CE722E-D1E3-48C1-863C-0C2FAB76DEC8}" destId="{858DEACB-7943-447E-BE9B-AA59E5E439FD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36833-CA6C-4581-A595-5F6850FBFD6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8A793D0-96C4-4898-92C1-D247060BA734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CREATIVITY</a:t>
          </a:r>
          <a:endParaRPr lang="en-IN" dirty="0">
            <a:solidFill>
              <a:srgbClr val="002060"/>
            </a:solidFill>
          </a:endParaRPr>
        </a:p>
      </dgm:t>
    </dgm:pt>
    <dgm:pt modelId="{0D441E10-3ECA-4955-A12A-E97429833667}" type="parTrans" cxnId="{F6836C87-0E36-415C-909A-A66553693F25}">
      <dgm:prSet/>
      <dgm:spPr/>
      <dgm:t>
        <a:bodyPr/>
        <a:lstStyle/>
        <a:p>
          <a:endParaRPr lang="en-IN"/>
        </a:p>
      </dgm:t>
    </dgm:pt>
    <dgm:pt modelId="{F0D58523-6092-4FE9-B3C8-56A8D79E8A1A}" type="sibTrans" cxnId="{F6836C87-0E36-415C-909A-A66553693F25}">
      <dgm:prSet/>
      <dgm:spPr/>
      <dgm:t>
        <a:bodyPr/>
        <a:lstStyle/>
        <a:p>
          <a:endParaRPr lang="en-IN"/>
        </a:p>
      </dgm:t>
    </dgm:pt>
    <dgm:pt modelId="{8708BB7B-2A41-4BAC-A120-680562E79FE9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PPWT</a:t>
          </a:r>
          <a:endParaRPr lang="en-IN" dirty="0">
            <a:solidFill>
              <a:srgbClr val="002060"/>
            </a:solidFill>
          </a:endParaRPr>
        </a:p>
      </dgm:t>
    </dgm:pt>
    <dgm:pt modelId="{B7F124E6-9B74-4709-AE76-1C811442DD1B}" type="parTrans" cxnId="{8C099488-4BAD-4393-8F21-619A6083A452}">
      <dgm:prSet/>
      <dgm:spPr/>
      <dgm:t>
        <a:bodyPr/>
        <a:lstStyle/>
        <a:p>
          <a:endParaRPr lang="en-IN"/>
        </a:p>
      </dgm:t>
    </dgm:pt>
    <dgm:pt modelId="{76DAB179-467C-4C15-B11B-F1193F79296B}" type="sibTrans" cxnId="{8C099488-4BAD-4393-8F21-619A6083A452}">
      <dgm:prSet/>
      <dgm:spPr/>
      <dgm:t>
        <a:bodyPr/>
        <a:lstStyle/>
        <a:p>
          <a:endParaRPr lang="en-IN"/>
        </a:p>
      </dgm:t>
    </dgm:pt>
    <dgm:pt modelId="{817922D5-9B82-4012-8630-72767E48BF10}">
      <dgm:prSet phldrT="[Text]"/>
      <dgm:spPr/>
      <dgm:t>
        <a:bodyPr/>
        <a:lstStyle/>
        <a:p>
          <a:r>
            <a:rPr lang="en-IN" dirty="0" smtClean="0">
              <a:solidFill>
                <a:srgbClr val="002060"/>
              </a:solidFill>
            </a:rPr>
            <a:t>ICOC</a:t>
          </a:r>
          <a:endParaRPr lang="en-IN" dirty="0">
            <a:solidFill>
              <a:srgbClr val="002060"/>
            </a:solidFill>
          </a:endParaRPr>
        </a:p>
      </dgm:t>
    </dgm:pt>
    <dgm:pt modelId="{F9678BC9-2E51-4B3F-8E94-54DD7F880074}" type="sibTrans" cxnId="{96939378-D22C-4EAC-A4A2-A9991E9886EE}">
      <dgm:prSet/>
      <dgm:spPr/>
      <dgm:t>
        <a:bodyPr/>
        <a:lstStyle/>
        <a:p>
          <a:endParaRPr lang="en-IN"/>
        </a:p>
      </dgm:t>
    </dgm:pt>
    <dgm:pt modelId="{04742F9A-F616-423D-9D10-15F00E45AE2B}" type="parTrans" cxnId="{96939378-D22C-4EAC-A4A2-A9991E9886EE}">
      <dgm:prSet/>
      <dgm:spPr/>
      <dgm:t>
        <a:bodyPr/>
        <a:lstStyle/>
        <a:p>
          <a:endParaRPr lang="en-IN"/>
        </a:p>
      </dgm:t>
    </dgm:pt>
    <dgm:pt modelId="{348945C5-C035-418C-B3DC-D82899F4C487}">
      <dgm:prSet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MILAMOS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2446291F-E5C3-4455-82BB-5AD5C5A65AC5}" type="parTrans" cxnId="{7AE548ED-1343-4377-B53E-8BA42EFA9866}">
      <dgm:prSet/>
      <dgm:spPr/>
      <dgm:t>
        <a:bodyPr/>
        <a:lstStyle/>
        <a:p>
          <a:endParaRPr lang="en-US"/>
        </a:p>
      </dgm:t>
    </dgm:pt>
    <dgm:pt modelId="{72C95B3C-4C38-4A19-8F22-7BF1B52BC849}" type="sibTrans" cxnId="{7AE548ED-1343-4377-B53E-8BA42EFA9866}">
      <dgm:prSet/>
      <dgm:spPr/>
      <dgm:t>
        <a:bodyPr/>
        <a:lstStyle/>
        <a:p>
          <a:endParaRPr lang="en-US"/>
        </a:p>
      </dgm:t>
    </dgm:pt>
    <dgm:pt modelId="{0F53341B-6083-4B74-825A-364DB604EC84}" type="pres">
      <dgm:prSet presAssocID="{B2E36833-CA6C-4581-A595-5F6850FBFD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BD8DC-3CCC-4FF9-9F7B-3DE8567DFE37}" type="pres">
      <dgm:prSet presAssocID="{C8A793D0-96C4-4898-92C1-D247060BA734}" presName="root1" presStyleCnt="0"/>
      <dgm:spPr/>
    </dgm:pt>
    <dgm:pt modelId="{8EEC5156-2C11-4BF2-9F30-520E64D8F32E}" type="pres">
      <dgm:prSet presAssocID="{C8A793D0-96C4-4898-92C1-D247060BA734}" presName="LevelOneTextNode" presStyleLbl="node0" presStyleIdx="0" presStyleCnt="1" custScaleY="59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60042-510D-4F7E-9216-D2FB4369358D}" type="pres">
      <dgm:prSet presAssocID="{C8A793D0-96C4-4898-92C1-D247060BA734}" presName="level2hierChild" presStyleCnt="0"/>
      <dgm:spPr/>
    </dgm:pt>
    <dgm:pt modelId="{F8F71E0A-C64A-4BC6-985F-FAADF7057AC4}" type="pres">
      <dgm:prSet presAssocID="{B7F124E6-9B74-4709-AE76-1C811442DD1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CE8D7F7-03F7-4436-BD73-AA34F40A9816}" type="pres">
      <dgm:prSet presAssocID="{B7F124E6-9B74-4709-AE76-1C811442DD1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01EB650-380A-40A1-A25E-A0AD2FF11366}" type="pres">
      <dgm:prSet presAssocID="{8708BB7B-2A41-4BAC-A120-680562E79FE9}" presName="root2" presStyleCnt="0"/>
      <dgm:spPr/>
    </dgm:pt>
    <dgm:pt modelId="{4C341ABC-96FA-4FDA-8294-EE2B2B93336A}" type="pres">
      <dgm:prSet presAssocID="{8708BB7B-2A41-4BAC-A120-680562E79FE9}" presName="LevelTwoTextNode" presStyleLbl="node2" presStyleIdx="0" presStyleCnt="3" custScaleY="64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3785F-B79C-40BB-AE7E-496F0C0A8641}" type="pres">
      <dgm:prSet presAssocID="{8708BB7B-2A41-4BAC-A120-680562E79FE9}" presName="level3hierChild" presStyleCnt="0"/>
      <dgm:spPr/>
    </dgm:pt>
    <dgm:pt modelId="{D759C22A-BB07-4347-8EF6-E9455E4F474A}" type="pres">
      <dgm:prSet presAssocID="{04742F9A-F616-423D-9D10-15F00E45AE2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9F2CD21-EF06-42B5-880F-6383E697D3B8}" type="pres">
      <dgm:prSet presAssocID="{04742F9A-F616-423D-9D10-15F00E45AE2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F689EDE-0D89-4556-B2EE-4F769CF3225B}" type="pres">
      <dgm:prSet presAssocID="{817922D5-9B82-4012-8630-72767E48BF10}" presName="root2" presStyleCnt="0"/>
      <dgm:spPr/>
    </dgm:pt>
    <dgm:pt modelId="{C73934F7-C3F0-4AD0-B45F-A48143FB6BEE}" type="pres">
      <dgm:prSet presAssocID="{817922D5-9B82-4012-8630-72767E48BF10}" presName="LevelTwoTextNode" presStyleLbl="node2" presStyleIdx="1" presStyleCnt="3" custScaleY="54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7EEFA-834B-4420-9061-DEFF69671189}" type="pres">
      <dgm:prSet presAssocID="{817922D5-9B82-4012-8630-72767E48BF10}" presName="level3hierChild" presStyleCnt="0"/>
      <dgm:spPr/>
    </dgm:pt>
    <dgm:pt modelId="{51CCDEE4-6627-489B-BA1C-0C81CFB2448B}" type="pres">
      <dgm:prSet presAssocID="{2446291F-E5C3-4455-82BB-5AD5C5A65AC5}" presName="conn2-1" presStyleLbl="parChTrans1D2" presStyleIdx="2" presStyleCnt="3"/>
      <dgm:spPr/>
    </dgm:pt>
    <dgm:pt modelId="{A5073881-7B16-444F-90BF-2AA9F4E05E16}" type="pres">
      <dgm:prSet presAssocID="{2446291F-E5C3-4455-82BB-5AD5C5A65AC5}" presName="connTx" presStyleLbl="parChTrans1D2" presStyleIdx="2" presStyleCnt="3"/>
      <dgm:spPr/>
    </dgm:pt>
    <dgm:pt modelId="{98811554-1BD0-4A1A-9CB0-8E28FB5A6B68}" type="pres">
      <dgm:prSet presAssocID="{348945C5-C035-418C-B3DC-D82899F4C487}" presName="root2" presStyleCnt="0"/>
      <dgm:spPr/>
    </dgm:pt>
    <dgm:pt modelId="{E11F3706-9690-48FE-A786-5B9F07D85F78}" type="pres">
      <dgm:prSet presAssocID="{348945C5-C035-418C-B3DC-D82899F4C487}" presName="LevelTwoTextNode" presStyleLbl="node2" presStyleIdx="2" presStyleCnt="3" custScaleY="54337">
        <dgm:presLayoutVars>
          <dgm:chPref val="3"/>
        </dgm:presLayoutVars>
      </dgm:prSet>
      <dgm:spPr/>
    </dgm:pt>
    <dgm:pt modelId="{7B276BD2-E15F-45C4-96D0-EF7E5522A5BD}" type="pres">
      <dgm:prSet presAssocID="{348945C5-C035-418C-B3DC-D82899F4C487}" presName="level3hierChild" presStyleCnt="0"/>
      <dgm:spPr/>
    </dgm:pt>
  </dgm:ptLst>
  <dgm:cxnLst>
    <dgm:cxn modelId="{8C099488-4BAD-4393-8F21-619A6083A452}" srcId="{C8A793D0-96C4-4898-92C1-D247060BA734}" destId="{8708BB7B-2A41-4BAC-A120-680562E79FE9}" srcOrd="0" destOrd="0" parTransId="{B7F124E6-9B74-4709-AE76-1C811442DD1B}" sibTransId="{76DAB179-467C-4C15-B11B-F1193F79296B}"/>
    <dgm:cxn modelId="{AC77855A-1477-4034-A5AC-9085E3116E53}" type="presOf" srcId="{348945C5-C035-418C-B3DC-D82899F4C487}" destId="{E11F3706-9690-48FE-A786-5B9F07D85F78}" srcOrd="0" destOrd="0" presId="urn:microsoft.com/office/officeart/2005/8/layout/hierarchy2"/>
    <dgm:cxn modelId="{607C6327-F36A-4C02-A281-DBFA1F917495}" type="presOf" srcId="{04742F9A-F616-423D-9D10-15F00E45AE2B}" destId="{E9F2CD21-EF06-42B5-880F-6383E697D3B8}" srcOrd="1" destOrd="0" presId="urn:microsoft.com/office/officeart/2005/8/layout/hierarchy2"/>
    <dgm:cxn modelId="{0CDBBD55-1580-4668-8EBA-0E5BC32B6429}" type="presOf" srcId="{B7F124E6-9B74-4709-AE76-1C811442DD1B}" destId="{F8F71E0A-C64A-4BC6-985F-FAADF7057AC4}" srcOrd="0" destOrd="0" presId="urn:microsoft.com/office/officeart/2005/8/layout/hierarchy2"/>
    <dgm:cxn modelId="{A1BCE789-FDB0-4187-80EA-A6584D5CA234}" type="presOf" srcId="{B7F124E6-9B74-4709-AE76-1C811442DD1B}" destId="{ECE8D7F7-03F7-4436-BD73-AA34F40A9816}" srcOrd="1" destOrd="0" presId="urn:microsoft.com/office/officeart/2005/8/layout/hierarchy2"/>
    <dgm:cxn modelId="{F6836C87-0E36-415C-909A-A66553693F25}" srcId="{B2E36833-CA6C-4581-A595-5F6850FBFD6F}" destId="{C8A793D0-96C4-4898-92C1-D247060BA734}" srcOrd="0" destOrd="0" parTransId="{0D441E10-3ECA-4955-A12A-E97429833667}" sibTransId="{F0D58523-6092-4FE9-B3C8-56A8D79E8A1A}"/>
    <dgm:cxn modelId="{3E7A0B9A-20B9-44C9-B81C-AC9D03CE22B2}" type="presOf" srcId="{B2E36833-CA6C-4581-A595-5F6850FBFD6F}" destId="{0F53341B-6083-4B74-825A-364DB604EC84}" srcOrd="0" destOrd="0" presId="urn:microsoft.com/office/officeart/2005/8/layout/hierarchy2"/>
    <dgm:cxn modelId="{6E6ABE3C-3BE6-4536-B82E-091E86E188B5}" type="presOf" srcId="{04742F9A-F616-423D-9D10-15F00E45AE2B}" destId="{D759C22A-BB07-4347-8EF6-E9455E4F474A}" srcOrd="0" destOrd="0" presId="urn:microsoft.com/office/officeart/2005/8/layout/hierarchy2"/>
    <dgm:cxn modelId="{F375EB28-9E1F-470F-A928-85363BFB075A}" type="presOf" srcId="{C8A793D0-96C4-4898-92C1-D247060BA734}" destId="{8EEC5156-2C11-4BF2-9F30-520E64D8F32E}" srcOrd="0" destOrd="0" presId="urn:microsoft.com/office/officeart/2005/8/layout/hierarchy2"/>
    <dgm:cxn modelId="{7AE548ED-1343-4377-B53E-8BA42EFA9866}" srcId="{C8A793D0-96C4-4898-92C1-D247060BA734}" destId="{348945C5-C035-418C-B3DC-D82899F4C487}" srcOrd="2" destOrd="0" parTransId="{2446291F-E5C3-4455-82BB-5AD5C5A65AC5}" sibTransId="{72C95B3C-4C38-4A19-8F22-7BF1B52BC849}"/>
    <dgm:cxn modelId="{9DD4DCBB-FCD9-4BF0-8103-4432E978BE00}" type="presOf" srcId="{8708BB7B-2A41-4BAC-A120-680562E79FE9}" destId="{4C341ABC-96FA-4FDA-8294-EE2B2B93336A}" srcOrd="0" destOrd="0" presId="urn:microsoft.com/office/officeart/2005/8/layout/hierarchy2"/>
    <dgm:cxn modelId="{1D6B32D9-BD8F-4E97-A6F6-C53CAFDC54E9}" type="presOf" srcId="{2446291F-E5C3-4455-82BB-5AD5C5A65AC5}" destId="{A5073881-7B16-444F-90BF-2AA9F4E05E16}" srcOrd="1" destOrd="0" presId="urn:microsoft.com/office/officeart/2005/8/layout/hierarchy2"/>
    <dgm:cxn modelId="{413BD140-A6F5-4929-9640-509AFEE057F8}" type="presOf" srcId="{817922D5-9B82-4012-8630-72767E48BF10}" destId="{C73934F7-C3F0-4AD0-B45F-A48143FB6BEE}" srcOrd="0" destOrd="0" presId="urn:microsoft.com/office/officeart/2005/8/layout/hierarchy2"/>
    <dgm:cxn modelId="{A9F715B0-DE5B-42B7-A687-DBA0EC6C51E3}" type="presOf" srcId="{2446291F-E5C3-4455-82BB-5AD5C5A65AC5}" destId="{51CCDEE4-6627-489B-BA1C-0C81CFB2448B}" srcOrd="0" destOrd="0" presId="urn:microsoft.com/office/officeart/2005/8/layout/hierarchy2"/>
    <dgm:cxn modelId="{96939378-D22C-4EAC-A4A2-A9991E9886EE}" srcId="{C8A793D0-96C4-4898-92C1-D247060BA734}" destId="{817922D5-9B82-4012-8630-72767E48BF10}" srcOrd="1" destOrd="0" parTransId="{04742F9A-F616-423D-9D10-15F00E45AE2B}" sibTransId="{F9678BC9-2E51-4B3F-8E94-54DD7F880074}"/>
    <dgm:cxn modelId="{EEB639D5-9BA0-4689-8209-B7EAAADC27B3}" type="presParOf" srcId="{0F53341B-6083-4B74-825A-364DB604EC84}" destId="{D6CBD8DC-3CCC-4FF9-9F7B-3DE8567DFE37}" srcOrd="0" destOrd="0" presId="urn:microsoft.com/office/officeart/2005/8/layout/hierarchy2"/>
    <dgm:cxn modelId="{43DB9AAD-436B-47CF-9B68-9408BCC254F5}" type="presParOf" srcId="{D6CBD8DC-3CCC-4FF9-9F7B-3DE8567DFE37}" destId="{8EEC5156-2C11-4BF2-9F30-520E64D8F32E}" srcOrd="0" destOrd="0" presId="urn:microsoft.com/office/officeart/2005/8/layout/hierarchy2"/>
    <dgm:cxn modelId="{5D182962-36E9-4C93-81DF-922B13360F41}" type="presParOf" srcId="{D6CBD8DC-3CCC-4FF9-9F7B-3DE8567DFE37}" destId="{3B260042-510D-4F7E-9216-D2FB4369358D}" srcOrd="1" destOrd="0" presId="urn:microsoft.com/office/officeart/2005/8/layout/hierarchy2"/>
    <dgm:cxn modelId="{A90A0002-227C-40CB-AE03-52E0938001A6}" type="presParOf" srcId="{3B260042-510D-4F7E-9216-D2FB4369358D}" destId="{F8F71E0A-C64A-4BC6-985F-FAADF7057AC4}" srcOrd="0" destOrd="0" presId="urn:microsoft.com/office/officeart/2005/8/layout/hierarchy2"/>
    <dgm:cxn modelId="{29D02EB2-1448-4992-911B-C1F3DEB1394C}" type="presParOf" srcId="{F8F71E0A-C64A-4BC6-985F-FAADF7057AC4}" destId="{ECE8D7F7-03F7-4436-BD73-AA34F40A9816}" srcOrd="0" destOrd="0" presId="urn:microsoft.com/office/officeart/2005/8/layout/hierarchy2"/>
    <dgm:cxn modelId="{31F1FDB4-60DA-438B-B6AD-FFFF63869746}" type="presParOf" srcId="{3B260042-510D-4F7E-9216-D2FB4369358D}" destId="{301EB650-380A-40A1-A25E-A0AD2FF11366}" srcOrd="1" destOrd="0" presId="urn:microsoft.com/office/officeart/2005/8/layout/hierarchy2"/>
    <dgm:cxn modelId="{AB9862AA-F0F3-47ED-AC14-42824DA20021}" type="presParOf" srcId="{301EB650-380A-40A1-A25E-A0AD2FF11366}" destId="{4C341ABC-96FA-4FDA-8294-EE2B2B93336A}" srcOrd="0" destOrd="0" presId="urn:microsoft.com/office/officeart/2005/8/layout/hierarchy2"/>
    <dgm:cxn modelId="{3D0DB5BB-13C3-480B-AE9C-556080298CCD}" type="presParOf" srcId="{301EB650-380A-40A1-A25E-A0AD2FF11366}" destId="{14F3785F-B79C-40BB-AE7E-496F0C0A8641}" srcOrd="1" destOrd="0" presId="urn:microsoft.com/office/officeart/2005/8/layout/hierarchy2"/>
    <dgm:cxn modelId="{2488A356-E32C-449A-A4C1-4CC9EA6A6BBA}" type="presParOf" srcId="{3B260042-510D-4F7E-9216-D2FB4369358D}" destId="{D759C22A-BB07-4347-8EF6-E9455E4F474A}" srcOrd="2" destOrd="0" presId="urn:microsoft.com/office/officeart/2005/8/layout/hierarchy2"/>
    <dgm:cxn modelId="{D47F8382-2784-49E2-99FE-8A5960404861}" type="presParOf" srcId="{D759C22A-BB07-4347-8EF6-E9455E4F474A}" destId="{E9F2CD21-EF06-42B5-880F-6383E697D3B8}" srcOrd="0" destOrd="0" presId="urn:microsoft.com/office/officeart/2005/8/layout/hierarchy2"/>
    <dgm:cxn modelId="{8033BE39-213E-483F-9450-FE9CEEA97BE0}" type="presParOf" srcId="{3B260042-510D-4F7E-9216-D2FB4369358D}" destId="{AF689EDE-0D89-4556-B2EE-4F769CF3225B}" srcOrd="3" destOrd="0" presId="urn:microsoft.com/office/officeart/2005/8/layout/hierarchy2"/>
    <dgm:cxn modelId="{92D7784E-317E-4B81-B37F-940CF8BAF156}" type="presParOf" srcId="{AF689EDE-0D89-4556-B2EE-4F769CF3225B}" destId="{C73934F7-C3F0-4AD0-B45F-A48143FB6BEE}" srcOrd="0" destOrd="0" presId="urn:microsoft.com/office/officeart/2005/8/layout/hierarchy2"/>
    <dgm:cxn modelId="{EDD3D4DA-C6BA-4BA7-AB11-F9D342B11351}" type="presParOf" srcId="{AF689EDE-0D89-4556-B2EE-4F769CF3225B}" destId="{C377EEFA-834B-4420-9061-DEFF69671189}" srcOrd="1" destOrd="0" presId="urn:microsoft.com/office/officeart/2005/8/layout/hierarchy2"/>
    <dgm:cxn modelId="{B1544613-F528-4F00-965C-DADD96ECA517}" type="presParOf" srcId="{3B260042-510D-4F7E-9216-D2FB4369358D}" destId="{51CCDEE4-6627-489B-BA1C-0C81CFB2448B}" srcOrd="4" destOrd="0" presId="urn:microsoft.com/office/officeart/2005/8/layout/hierarchy2"/>
    <dgm:cxn modelId="{E02B637E-98EF-4374-87DC-B901F55CA38F}" type="presParOf" srcId="{51CCDEE4-6627-489B-BA1C-0C81CFB2448B}" destId="{A5073881-7B16-444F-90BF-2AA9F4E05E16}" srcOrd="0" destOrd="0" presId="urn:microsoft.com/office/officeart/2005/8/layout/hierarchy2"/>
    <dgm:cxn modelId="{3123B564-D6C3-4A9D-9A3A-A08DFE200089}" type="presParOf" srcId="{3B260042-510D-4F7E-9216-D2FB4369358D}" destId="{98811554-1BD0-4A1A-9CB0-8E28FB5A6B68}" srcOrd="5" destOrd="0" presId="urn:microsoft.com/office/officeart/2005/8/layout/hierarchy2"/>
    <dgm:cxn modelId="{3729F67D-C9E8-410C-9EC1-A073CE829150}" type="presParOf" srcId="{98811554-1BD0-4A1A-9CB0-8E28FB5A6B68}" destId="{E11F3706-9690-48FE-A786-5B9F07D85F78}" srcOrd="0" destOrd="0" presId="urn:microsoft.com/office/officeart/2005/8/layout/hierarchy2"/>
    <dgm:cxn modelId="{55BAA4B2-8CD7-4DC0-B23B-31056FCF3C10}" type="presParOf" srcId="{98811554-1BD0-4A1A-9CB0-8E28FB5A6B68}" destId="{7B276BD2-E15F-45C4-96D0-EF7E5522A5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A517B-2218-4BDB-884C-AB1B28B2B349}">
      <dsp:nvSpPr>
        <dsp:cNvPr id="0" name=""/>
        <dsp:cNvSpPr/>
      </dsp:nvSpPr>
      <dsp:spPr>
        <a:xfrm>
          <a:off x="2085192" y="1843321"/>
          <a:ext cx="2135838" cy="1067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rgbClr val="002060"/>
              </a:solidFill>
            </a:rPr>
            <a:t>Sources of International Law (Art-38)</a:t>
          </a:r>
          <a:endParaRPr lang="en-IN" sz="2400" kern="1200" dirty="0">
            <a:solidFill>
              <a:srgbClr val="002060"/>
            </a:solidFill>
          </a:endParaRPr>
        </a:p>
      </dsp:txBody>
      <dsp:txXfrm>
        <a:off x="2085192" y="1843321"/>
        <a:ext cx="2135838" cy="1067919"/>
      </dsp:txXfrm>
    </dsp:sp>
    <dsp:sp modelId="{0D18631E-3C36-4C50-9DE9-3BEFE44D2B19}">
      <dsp:nvSpPr>
        <dsp:cNvPr id="0" name=""/>
        <dsp:cNvSpPr/>
      </dsp:nvSpPr>
      <dsp:spPr>
        <a:xfrm rot="17692822">
          <a:off x="3632885" y="1435986"/>
          <a:ext cx="203062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3062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7692822">
        <a:off x="4597433" y="1405435"/>
        <a:ext cx="101531" cy="101531"/>
      </dsp:txXfrm>
    </dsp:sp>
    <dsp:sp modelId="{05648754-1F6A-484E-90FF-7AA5B62561E5}">
      <dsp:nvSpPr>
        <dsp:cNvPr id="0" name=""/>
        <dsp:cNvSpPr/>
      </dsp:nvSpPr>
      <dsp:spPr>
        <a:xfrm>
          <a:off x="5075367" y="1160"/>
          <a:ext cx="2135838" cy="1067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rgbClr val="002060"/>
              </a:solidFill>
            </a:rPr>
            <a:t>Treaties</a:t>
          </a:r>
          <a:endParaRPr lang="en-IN" sz="2400" kern="1200" dirty="0">
            <a:solidFill>
              <a:srgbClr val="002060"/>
            </a:solidFill>
          </a:endParaRPr>
        </a:p>
      </dsp:txBody>
      <dsp:txXfrm>
        <a:off x="5075367" y="1160"/>
        <a:ext cx="2135838" cy="1067919"/>
      </dsp:txXfrm>
    </dsp:sp>
    <dsp:sp modelId="{E9C0F06F-A42D-44B6-BE6F-559050F1C51C}">
      <dsp:nvSpPr>
        <dsp:cNvPr id="0" name=""/>
        <dsp:cNvSpPr/>
      </dsp:nvSpPr>
      <dsp:spPr>
        <a:xfrm rot="19457599">
          <a:off x="4122140" y="2050039"/>
          <a:ext cx="105211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211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457599">
        <a:off x="4621896" y="2043951"/>
        <a:ext cx="52605" cy="52605"/>
      </dsp:txXfrm>
    </dsp:sp>
    <dsp:sp modelId="{B2CE30D5-6E1B-4A1D-B379-0C7AF4EA4EF9}">
      <dsp:nvSpPr>
        <dsp:cNvPr id="0" name=""/>
        <dsp:cNvSpPr/>
      </dsp:nvSpPr>
      <dsp:spPr>
        <a:xfrm>
          <a:off x="5075367" y="1229268"/>
          <a:ext cx="2135838" cy="1067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rgbClr val="002060"/>
              </a:solidFill>
            </a:rPr>
            <a:t>Customary Int Law</a:t>
          </a:r>
          <a:endParaRPr lang="en-IN" sz="2400" kern="1200" dirty="0">
            <a:solidFill>
              <a:srgbClr val="002060"/>
            </a:solidFill>
          </a:endParaRPr>
        </a:p>
      </dsp:txBody>
      <dsp:txXfrm>
        <a:off x="5075367" y="1229268"/>
        <a:ext cx="2135838" cy="1067919"/>
      </dsp:txXfrm>
    </dsp:sp>
    <dsp:sp modelId="{C344D05D-83C3-4C75-8EAD-1A2C405D0484}">
      <dsp:nvSpPr>
        <dsp:cNvPr id="0" name=""/>
        <dsp:cNvSpPr/>
      </dsp:nvSpPr>
      <dsp:spPr>
        <a:xfrm rot="2142401">
          <a:off x="4122140" y="2664093"/>
          <a:ext cx="105211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5211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42401">
        <a:off x="4621896" y="2658005"/>
        <a:ext cx="52605" cy="52605"/>
      </dsp:txXfrm>
    </dsp:sp>
    <dsp:sp modelId="{2EA4BAF7-72A6-4A66-8A37-0A6535808CEA}">
      <dsp:nvSpPr>
        <dsp:cNvPr id="0" name=""/>
        <dsp:cNvSpPr/>
      </dsp:nvSpPr>
      <dsp:spPr>
        <a:xfrm>
          <a:off x="5075367" y="2457375"/>
          <a:ext cx="2135838" cy="1067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rgbClr val="002060"/>
              </a:solidFill>
            </a:rPr>
            <a:t>General Principles of Int Law</a:t>
          </a:r>
          <a:endParaRPr lang="en-IN" sz="2400" kern="1200" dirty="0">
            <a:solidFill>
              <a:srgbClr val="002060"/>
            </a:solidFill>
          </a:endParaRPr>
        </a:p>
      </dsp:txBody>
      <dsp:txXfrm>
        <a:off x="5075367" y="2457375"/>
        <a:ext cx="2135838" cy="1067919"/>
      </dsp:txXfrm>
    </dsp:sp>
    <dsp:sp modelId="{F84ABB63-701A-477A-BF5E-38FF52AE52FB}">
      <dsp:nvSpPr>
        <dsp:cNvPr id="0" name=""/>
        <dsp:cNvSpPr/>
      </dsp:nvSpPr>
      <dsp:spPr>
        <a:xfrm rot="3907178">
          <a:off x="3632885" y="3278147"/>
          <a:ext cx="203062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3062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3907178">
        <a:off x="4597433" y="3247596"/>
        <a:ext cx="101531" cy="101531"/>
      </dsp:txXfrm>
    </dsp:sp>
    <dsp:sp modelId="{F077FDA3-D85C-4BEA-8FE2-12737933F46D}">
      <dsp:nvSpPr>
        <dsp:cNvPr id="0" name=""/>
        <dsp:cNvSpPr/>
      </dsp:nvSpPr>
      <dsp:spPr>
        <a:xfrm>
          <a:off x="5075367" y="3685482"/>
          <a:ext cx="2135838" cy="1067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rgbClr val="002060"/>
              </a:solidFill>
            </a:rPr>
            <a:t>Judicial Decisions &amp; Writings </a:t>
          </a:r>
          <a:endParaRPr lang="en-IN" sz="2400" kern="1200" dirty="0">
            <a:solidFill>
              <a:srgbClr val="002060"/>
            </a:solidFill>
          </a:endParaRPr>
        </a:p>
      </dsp:txBody>
      <dsp:txXfrm>
        <a:off x="5075367" y="3685482"/>
        <a:ext cx="2135838" cy="10679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EC5156-2C11-4BF2-9F30-520E64D8F32E}">
      <dsp:nvSpPr>
        <dsp:cNvPr id="0" name=""/>
        <dsp:cNvSpPr/>
      </dsp:nvSpPr>
      <dsp:spPr>
        <a:xfrm>
          <a:off x="347662" y="809547"/>
          <a:ext cx="2250281" cy="66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>
              <a:solidFill>
                <a:srgbClr val="002060"/>
              </a:solidFill>
            </a:rPr>
            <a:t>CREATIVITY</a:t>
          </a:r>
          <a:endParaRPr lang="en-IN" sz="2900" kern="1200" dirty="0">
            <a:solidFill>
              <a:srgbClr val="002060"/>
            </a:solidFill>
          </a:endParaRPr>
        </a:p>
      </dsp:txBody>
      <dsp:txXfrm>
        <a:off x="347662" y="809547"/>
        <a:ext cx="2250281" cy="666904"/>
      </dsp:txXfrm>
    </dsp:sp>
    <dsp:sp modelId="{F8F71E0A-C64A-4BC6-985F-FAADF7057AC4}">
      <dsp:nvSpPr>
        <dsp:cNvPr id="0" name=""/>
        <dsp:cNvSpPr/>
      </dsp:nvSpPr>
      <dsp:spPr>
        <a:xfrm rot="19142484">
          <a:off x="2452043" y="708045"/>
          <a:ext cx="1191912" cy="88593"/>
        </a:xfrm>
        <a:custGeom>
          <a:avLst/>
          <a:gdLst/>
          <a:ahLst/>
          <a:cxnLst/>
          <a:rect l="0" t="0" r="0" b="0"/>
          <a:pathLst>
            <a:path>
              <a:moveTo>
                <a:pt x="0" y="44296"/>
              </a:moveTo>
              <a:lnTo>
                <a:pt x="1191912" y="44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142484">
        <a:off x="3018202" y="722544"/>
        <a:ext cx="59595" cy="59595"/>
      </dsp:txXfrm>
    </dsp:sp>
    <dsp:sp modelId="{4C341ABC-96FA-4FDA-8294-EE2B2B93336A}">
      <dsp:nvSpPr>
        <dsp:cNvPr id="0" name=""/>
        <dsp:cNvSpPr/>
      </dsp:nvSpPr>
      <dsp:spPr>
        <a:xfrm>
          <a:off x="3498056" y="104"/>
          <a:ext cx="2250281" cy="723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>
              <a:solidFill>
                <a:srgbClr val="002060"/>
              </a:solidFill>
            </a:rPr>
            <a:t>PPWT</a:t>
          </a:r>
          <a:endParaRPr lang="en-IN" sz="2900" kern="1200" dirty="0">
            <a:solidFill>
              <a:srgbClr val="002060"/>
            </a:solidFill>
          </a:endParaRPr>
        </a:p>
      </dsp:txBody>
      <dsp:txXfrm>
        <a:off x="3498056" y="104"/>
        <a:ext cx="2250281" cy="723161"/>
      </dsp:txXfrm>
    </dsp:sp>
    <dsp:sp modelId="{D759C22A-BB07-4347-8EF6-E9455E4F474A}">
      <dsp:nvSpPr>
        <dsp:cNvPr id="0" name=""/>
        <dsp:cNvSpPr/>
      </dsp:nvSpPr>
      <dsp:spPr>
        <a:xfrm rot="213210">
          <a:off x="2597076" y="1126651"/>
          <a:ext cx="901846" cy="88593"/>
        </a:xfrm>
        <a:custGeom>
          <a:avLst/>
          <a:gdLst/>
          <a:ahLst/>
          <a:cxnLst/>
          <a:rect l="0" t="0" r="0" b="0"/>
          <a:pathLst>
            <a:path>
              <a:moveTo>
                <a:pt x="0" y="44296"/>
              </a:moveTo>
              <a:lnTo>
                <a:pt x="901846" y="44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3210">
        <a:off x="3025453" y="1148402"/>
        <a:ext cx="45092" cy="45092"/>
      </dsp:txXfrm>
    </dsp:sp>
    <dsp:sp modelId="{C73934F7-C3F0-4AD0-B45F-A48143FB6BEE}">
      <dsp:nvSpPr>
        <dsp:cNvPr id="0" name=""/>
        <dsp:cNvSpPr/>
      </dsp:nvSpPr>
      <dsp:spPr>
        <a:xfrm>
          <a:off x="3498056" y="892037"/>
          <a:ext cx="2250281" cy="61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>
              <a:solidFill>
                <a:srgbClr val="002060"/>
              </a:solidFill>
            </a:rPr>
            <a:t>ICOC</a:t>
          </a:r>
          <a:endParaRPr lang="en-IN" sz="2900" kern="1200" dirty="0">
            <a:solidFill>
              <a:srgbClr val="002060"/>
            </a:solidFill>
          </a:endParaRPr>
        </a:p>
      </dsp:txBody>
      <dsp:txXfrm>
        <a:off x="3498056" y="892037"/>
        <a:ext cx="2250281" cy="613719"/>
      </dsp:txXfrm>
    </dsp:sp>
    <dsp:sp modelId="{51CCDEE4-6627-489B-BA1C-0C81CFB2448B}">
      <dsp:nvSpPr>
        <dsp:cNvPr id="0" name=""/>
        <dsp:cNvSpPr/>
      </dsp:nvSpPr>
      <dsp:spPr>
        <a:xfrm rot="2575588">
          <a:off x="2433360" y="1517308"/>
          <a:ext cx="1229278" cy="88593"/>
        </a:xfrm>
        <a:custGeom>
          <a:avLst/>
          <a:gdLst/>
          <a:ahLst/>
          <a:cxnLst/>
          <a:rect l="0" t="0" r="0" b="0"/>
          <a:pathLst>
            <a:path>
              <a:moveTo>
                <a:pt x="0" y="44296"/>
              </a:moveTo>
              <a:lnTo>
                <a:pt x="1229278" y="44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575588">
        <a:off x="3017268" y="1530873"/>
        <a:ext cx="61463" cy="61463"/>
      </dsp:txXfrm>
    </dsp:sp>
    <dsp:sp modelId="{E11F3706-9690-48FE-A786-5B9F07D85F78}">
      <dsp:nvSpPr>
        <dsp:cNvPr id="0" name=""/>
        <dsp:cNvSpPr/>
      </dsp:nvSpPr>
      <dsp:spPr>
        <a:xfrm>
          <a:off x="3498056" y="1674527"/>
          <a:ext cx="2250281" cy="611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accent6">
                  <a:lumMod val="75000"/>
                </a:schemeClr>
              </a:solidFill>
            </a:rPr>
            <a:t>MILAMOS</a:t>
          </a:r>
          <a:endParaRPr lang="en-US" sz="2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98056" y="1674527"/>
        <a:ext cx="2250281" cy="61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87CB0-09B3-4688-8A9F-85FD9AD2A900}" type="datetimeFigureOut">
              <a:rPr lang="en-IN" smtClean="0"/>
              <a:pPr/>
              <a:t>02-03-2016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9722-A3C2-4530-B008-B1800875D0C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5707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Valentine’s &amp; most of us feel the pinch of the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22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23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Chinese reacting to US, or US is, or Russia is; discourse settling down to another</a:t>
            </a:r>
            <a:r>
              <a:rPr lang="en-IN" baseline="0" dirty="0" smtClean="0"/>
              <a:t> Post CW arms race in space with changed players.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/>
              <a:pPr/>
              <a:t>29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1230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Fundamentally, in law the better the factual position the better the result &amp; hence essential to accept bitter truths.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16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17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18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19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20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PSLV has 100% reliability and costs 30 Million only.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F9722-A3C2-4530-B008-B1800875D0C9}" type="slidenum">
              <a:rPr lang="en-IN" smtClean="0">
                <a:solidFill>
                  <a:prstClr val="black"/>
                </a:solidFill>
              </a:rPr>
              <a:pPr/>
              <a:t>21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3D8A72A-906D-49FC-9CE4-32D38DD429C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3981790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BEADA89-0E48-4E5F-BED8-F68B04426C9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473364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5F30-5EBE-42C4-93CC-ABC01A8ED6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4709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BFC9-2DE1-41E2-92B3-051BF0C40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4510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C516-DF45-45FC-B491-9635CC4F46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6300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6036-288F-474E-849A-ADE9E6952D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78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B8FD3-5DF1-49CD-9C00-6AA0A35F4C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70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9286-86AE-4FF8-9C39-C092AD5CED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20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8A77-8D75-4CDE-985D-670BF498FB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1068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3E7B-B9D4-4581-A330-A650F553F0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5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472A-9E45-4DB6-9FE0-E910A4C548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011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8640-AAE7-4921-A803-5D76E2D022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263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CC4A-ADB7-4F3F-8A04-DCCCA0BBBF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8694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2931-D4A1-4B81-84B1-E6F6DFC93C3A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D817-268C-425D-8BBB-245E0E26A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3753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FAA4-F397-4611-A3EE-A1ED7A731C9B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D95E-E42B-4100-84B0-ED8BBAF5F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8693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8FB9-E1BA-433F-9861-5FF201603ABA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C252-A488-4F54-96AC-EA811B463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309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CE93-A56A-4DC3-B6BC-178BCDE31AE9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2DC7-ECB6-4978-9585-C3C1D9419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444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4A3E-E759-4136-A3F9-2D1AA3DEA60C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94E5-776D-4A04-9778-5135AC033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4643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BB45-A19D-433E-953B-62A1FBAB3CF5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DD45-E45C-4A8A-AF5B-70F3F3E13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2336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6023-AC5D-4D96-B056-AAEB81CFC969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35DF-7746-4E3C-A653-02D17F86E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1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681CC9-7093-411B-834C-7EA6CD76745E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3ECBF3-CCFD-4F2A-BA26-E7CFE91B7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8473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05A5-5BF3-44C1-B2D9-45D692914F6C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626A-2A0F-4CA1-8EE8-9F03AFA91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9975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6434-ECED-4ECB-BCB1-AB58A9009532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2DEF-744D-438B-8C75-813AEB630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556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0FAC-5C41-41F9-A018-6A34EC6DC3F8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6AD2-B5D7-4451-A8B5-F7111394A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4190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8F7D-B8D7-4E19-964F-9103B294140A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CA19-C6E6-4D53-98BB-103A8736D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8529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25B9E3-173D-4710-AE0A-7362B3480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2856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C8668-9E0E-48F2-B76B-14A52E676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470843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3BBFC6-2677-428C-A1E3-F3A0CD736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75970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0E54A9-CB9D-4F22-B42E-4EF57A7F7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618883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3FE4C8-43CE-459B-9210-60448B01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4116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8853A0-5FEE-46B7-8F2F-CF9F45408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344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58A57A-8889-46DD-8C12-CFD64C38A6FB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9756B9-C18E-41C5-92C2-2B38BD44B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236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52CDCE-DAD1-4AEF-A842-8B1AB4F33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752491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0F32D4-AD59-44E8-A92A-8507F42CE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1155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115DD9-9253-481D-BB4A-C1250FC3D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00721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4FAA6B-AFA8-45AA-B17E-C941857D2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98809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E053E-1C15-4208-8965-017B15FB4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3554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E74269-1ED9-4CA9-BCA4-431AB2F7C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65230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9238E4-492B-4A44-A52E-E0775938F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4617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3F43A6D-8EA2-453E-A0D5-44DE821B5A46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DC6299-8062-4789-9904-271A22765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8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73C2F0-A8A5-483D-BFDC-B7ECB400CB75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6F56CE-A3AD-49D8-8EE5-29F9111B0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55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6E0770E-AD30-49F1-B93C-A5115977F486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29E9CC-C3AB-4A04-A689-7E9AED7D3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21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51D5FDD-57AE-4C3D-9135-1E4646A752FF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A52A2D-8569-4F07-8833-57A397DF9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27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045279-C3A6-4AA5-9D00-50A11DB3F7E5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C26B22-6599-43A7-B6DE-EB8B3CF1E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219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A42A9B-8041-4CF2-BBF6-F7A2B84CA139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E8C1B9-C1F3-49F3-82DE-C8B7FCD82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92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1F6E96-E019-42D0-A56D-50719EEF264C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78CD29-7ADC-4CAC-A1B5-62962FA97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910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47C391-834A-441A-9F66-29A56F7057B8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72616C-1628-4BBC-9C3E-FF13E4BED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59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F4E87EB-2416-48CB-AFA4-F9C8BD2F671E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2D738-463D-4AE9-8EBC-11DD45877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60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7"/>
            <a:ext cx="7766050" cy="1463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lnSpc>
                <a:spcPct val="100000"/>
              </a:lnSpc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IN" dirty="0"/>
              <a:t>26/07/12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hangingPunct="1">
              <a:lnSpc>
                <a:spcPct val="100000"/>
              </a:lnSpc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fld id="{D23A43EC-BF97-487A-BD95-9F318B2E1C3C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1239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5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BD03-68EB-4B17-956D-52AF39AB2F61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0D3F-8D12-4883-8FFA-2CC4314A7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473861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u="sng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F374-186F-4A92-8FB0-225F8F328D30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A378-36A0-4142-9941-43F23D390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245917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11430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51816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702E-D3A7-447A-84EA-F64CD169D897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1EC8-1715-4096-ACA0-2FF8CDC7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3255879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430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11430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816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51816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E398-9ED5-406C-89C0-24EB334A55F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7D7F-0097-448F-A6E9-13000C9CD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1486271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371600"/>
            <a:ext cx="78486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56B2-A49E-427D-B99F-B31A0479FB4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0D0F-5D08-4A93-9F6A-8167DCF4F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2499151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5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BD03-68EB-4B17-956D-52AF39AB2F61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6529-5EA1-4F08-9588-7D418035A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22975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u="sng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F374-186F-4A92-8FB0-225F8F328D30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CB5B-C0D9-4D88-9716-B0619CD65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1322657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11430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51816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702E-D3A7-447A-84EA-F64CD169D897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EC8F-4C78-45C7-8CD7-4C4E8432F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708591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430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11430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816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51816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E398-9ED5-406C-89C0-24EB334A55F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D305-346B-4E7A-83DD-4A8790E6F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560750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371600"/>
            <a:ext cx="78486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56B2-A49E-427D-B99F-B31A0479FB4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1CB0-F499-4042-AA26-E4F33DCB8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395434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01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451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8109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209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175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80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6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8012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8323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194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467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7FA4C6D-FDCF-4544-8BC1-6932D154DE3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0004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6D46E4C-603D-49BD-9616-ABCC22000BA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37593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D2FADD5-2C25-4BE8-87FF-4CA006D444A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62946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3C279AB-96DC-4DA1-A6A7-79E3D18331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1180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1D05D7A-BBD6-4161-B55D-8359226DBF1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5813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6D9D591-1A33-414E-824A-12583101E0C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95415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07FF41E-8CA0-4A94-8EAD-B48D571744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82984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E0C2FFD-25E7-4D1E-9A6D-64F2204E45E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35618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B012CF2-05FC-4F2A-ACBA-A0D73CA60C2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57605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18DF79E-B7AF-4D8F-B12A-9E6E2560EB5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49861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EC9F9A4-BE2A-4AA9-94FD-955700600B7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14900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8256E45-E46A-4093-9E67-870E2774441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573724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F3A8-A5FE-4BB1-991D-CF0EEED067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775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3C28-C88C-4841-BDE8-E2D8760495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869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0911-5487-4E70-B36B-883B505BB6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04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54EF-1DEB-4A5A-B6C0-D85BB1A7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084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4A9B-DBA7-4464-8C59-E55EC0A54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20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8380-7174-4299-B3B9-B4CBD29F23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069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B50E-DF3A-4F19-AE09-FFEF0241CB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786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C3BB-949F-4952-81DD-55C8918403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941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68757-6E71-4CAB-98A0-33BCAFDAE8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47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B97E-32F2-4A7F-B725-3C617F87B2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37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3975-B111-4579-A79F-530829F2B6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720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84A1E9-2DD9-4F9D-AF21-7258F94F8857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12A6BC-76BD-45E6-BA5D-384DB2A85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205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12B38B4-BA7E-41E2-A2D9-A495B87B2F51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8446BD-420C-4AD5-826D-ACC2494B2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52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BA361FC-E1A2-4142-8AA9-AB80CFE1C973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58A9DE-0696-4AC9-AA29-ABC77B281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195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87FD420-F347-4E98-9D2E-8057DF3148BE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A4EAF6-F700-47C1-8507-222CDE82E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679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850301-6280-48AA-8281-6AE504471F24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4DEFD0-D0D4-4816-BE92-A83F3553D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3317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D5C169-C90D-43CE-B806-2CFC2C85FDA6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D8E5D7F-FF03-47E5-840F-0A19BAE51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798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4CE42C-13BC-4AAC-8666-EEE0675D36D0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77F5A41-4E4D-46F9-80C8-D1EC205D7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670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270B0C-33DB-4683-8293-A839E25E6CDE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B5546B-CCA2-420A-A28D-21DD603B6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3209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AD943E-E8A8-42E8-9DE8-987AB4CFB3D4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0844F5-980E-48AC-8915-8F03DF8C7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897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6C5983-DF6D-4660-B5B4-23D1E5DB102D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7158A41-FB10-49C3-9541-7BB8FB3CD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697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31B25E6-DA7D-4E99-9E54-75748884447E}" type="datetimeFigureOut">
              <a:rPr lang="en-US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241C84-0E9D-46EB-BC2A-1511122A6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229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7"/>
            <a:ext cx="7766050" cy="1463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lnSpc>
                <a:spcPct val="100000"/>
              </a:lnSpc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IN" dirty="0"/>
              <a:t>26/07/12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hangingPunct="1">
              <a:lnSpc>
                <a:spcPct val="100000"/>
              </a:lnSpc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fld id="{CAC2804A-0F84-43D4-ACD3-0768A1764B75}" type="slidenum">
              <a:rPr lang="en-IN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83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5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BD03-68EB-4B17-956D-52AF39AB2F61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96E4-E898-44E8-B66F-13F7B6572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25592870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u="sng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F374-186F-4A92-8FB0-225F8F328D30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A67-E15C-4C0B-91FD-5AD68BE05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12753390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11430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51816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702E-D3A7-447A-84EA-F64CD169D897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31EC-FE0F-4F01-9DF4-FCE200588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246877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430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11430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816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51816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E398-9ED5-406C-89C0-24EB334A55F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1BE1-2D70-47DC-8995-15492EA97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3504151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371600"/>
            <a:ext cx="78486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56B2-A49E-427D-B99F-B31A0479FB4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02E4-BFA8-45DD-8524-B698DE230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1235668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5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BD03-68EB-4B17-956D-52AF39AB2F61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1160-A8B6-4D22-AA20-EE5BD5CA7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13167685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u="sng" baseline="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F374-186F-4A92-8FB0-225F8F328D30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6819-6215-4D38-AED6-C4CC67F1A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10966674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11430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/>
          </p:nvPr>
        </p:nvSpPr>
        <p:spPr>
          <a:xfrm>
            <a:off x="5181600" y="14478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702E-D3A7-447A-84EA-F64CD169D897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C01A-53FD-4847-9B28-F7DF4A80B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3957478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430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11430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81600" y="1371600"/>
            <a:ext cx="38100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5181600" y="1905000"/>
            <a:ext cx="38100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E398-9ED5-406C-89C0-24EB334A55F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3BDF-4C21-443B-8502-1EFDCC8EE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3460535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0" y="0"/>
            <a:ext cx="1143000" cy="1371600"/>
          </a:xfrm>
          <a:prstGeom prst="ellipse">
            <a:avLst/>
          </a:pr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143000" y="-7938"/>
            <a:ext cx="8010525" cy="130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4" descr="IA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103188"/>
            <a:ext cx="1001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 rot="16200000" flipH="1">
            <a:off x="-2209800" y="3581400"/>
            <a:ext cx="5486400" cy="1066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5400000" flipV="1">
            <a:off x="-1257300" y="5143500"/>
            <a:ext cx="29718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371600"/>
            <a:ext cx="78486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4864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56B2-A49E-427D-B99F-B31A0479FB4B}" type="datetime3">
              <a:rPr lang="en-US"/>
              <a:pPr>
                <a:defRPr/>
              </a:pPr>
              <a:t>2 March 2016</a:t>
            </a:fld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43E2-80BA-4FB8-A81A-8141F0D84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Reference:  UNIT/Ref  No</a:t>
            </a:r>
          </a:p>
        </p:txBody>
      </p:sp>
    </p:spTree>
    <p:extLst>
      <p:ext uri="{BB962C8B-B14F-4D97-AF65-F5344CB8AC3E}">
        <p14:creationId xmlns:p14="http://schemas.microsoft.com/office/powerpoint/2010/main" xmlns="" val="67417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FE2590E-87DF-46CE-AF25-A37572919A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12205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A83E87A-B69A-4901-8069-41AF6AA64C5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89675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1231489-E8A8-4B17-A4F5-DBC03BDADC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84736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24B7CB1-3839-4C7C-B7DE-37F10605E37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132062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DC830D3-4B97-45ED-9EE3-F40BD85D972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822965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E8AD75A-6FC5-4038-AB54-B0B813797C5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72216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062C101-7C1B-4D5C-A979-5E0C9CBC007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40530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C498939-5026-44D4-8BD9-BF6B0E9E209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505092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3FE4CB6-1114-417D-ACC0-9E0A2B23919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92283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798DBB2-9A2A-4380-A222-272EBA37341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631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B4-68A5-42B1-93F3-12DE69D649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68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9DC94-E468-43A3-B42A-109DAADE639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6DB48-D21A-4DF0-9756-B2633E9362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3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82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2B83D-ED1F-4E40-B310-E9C1CF01224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8107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6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287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dirty="0">
                <a:solidFill>
                  <a:srgbClr val="FFFFFF"/>
                </a:solidFill>
              </a:endParaRPr>
            </a:p>
          </p:txBody>
        </p:sp>
      </p:grpSp>
      <p:sp>
        <p:nvSpPr>
          <p:cNvPr id="287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7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7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710E0-5FF8-47B6-BDE9-B9345FC0106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48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6D386-17F2-438F-A19A-514E240F4605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49EBD-63BC-4F20-8C24-B70BFE2B54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81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EDBD6F5-B322-48D4-A6F1-47C06B0FEF3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709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EB2CA-B300-41DD-A5C2-77F9E8D76A9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654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51FC9-E5C9-44AE-8ABE-8B421B5B9630}" type="datetime1">
              <a:rPr lang="en-US" smtClean="0"/>
              <a:pPr>
                <a:defRPr/>
              </a:pPr>
              <a:t>02-Mar-16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8901F-F5AE-417E-BC2E-6316C19CC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9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2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5" Type="http://schemas.openxmlformats.org/officeDocument/2006/relationships/slide" Target="slide2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in/url?sa=i&amp;rct=j&amp;q=f-15%20asat%20launch&amp;source=images&amp;cd=&amp;cad=rja&amp;docid=mWkFkLOyWZl30M&amp;tbnid=gAYigAorzzRmmM:&amp;ved=0CAUQjRw&amp;url=http://highpowerrocketry.blogspot.com/2012/09/the-f-15-asm-135-asat-program.html&amp;ei=rvlcUdmlL8KHrAeyuYCYDA&amp;bvm=bv.44770516,d.bmk&amp;psig=AFQjCNEqRWvsJ8ba5GFcRIE-3V3QgKtgog&amp;ust=1365134059454881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5800" y="-609600"/>
            <a:ext cx="10515600" cy="7848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4017818"/>
            <a:ext cx="88392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  <a:scene3d>
            <a:camera prst="orthographicFront">
              <a:rot lat="0" lon="0" rev="0"/>
            </a:camera>
            <a:lightRig rig="sunset" dir="t"/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 spc="1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 spc="1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HARNESSING INTERNATIONAL LAW TO FORESTALL AN ARMS RACE IN OUTER SPACE </a:t>
            </a:r>
            <a:endParaRPr lang="en-GB" sz="3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Kiran </a:t>
            </a:r>
            <a:r>
              <a:rPr lang="en-GB" sz="36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Krishnan NAIR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4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47775"/>
            <a:ext cx="79533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5867400"/>
            <a:ext cx="7920038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Space economy on upswing despite global recession. 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 bwMode="auto">
          <a:xfrm>
            <a:off x="533400" y="228600"/>
            <a:ext cx="8229600" cy="639763"/>
          </a:xfrm>
          <a:prstGeom prst="rect">
            <a:avLst/>
          </a:prstGeom>
          <a:solidFill>
            <a:srgbClr val="EEECE1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GEO-ECONOMICS OF SPACE-1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67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2"/>
          <p:cNvSpPr txBox="1">
            <a:spLocks/>
          </p:cNvSpPr>
          <p:nvPr/>
        </p:nvSpPr>
        <p:spPr bwMode="auto">
          <a:xfrm>
            <a:off x="533400" y="228600"/>
            <a:ext cx="8229600" cy="639763"/>
          </a:xfrm>
          <a:prstGeom prst="rect">
            <a:avLst/>
          </a:prstGeom>
          <a:solidFill>
            <a:srgbClr val="EEECE1">
              <a:lumMod val="5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GEO-ECONOMICS OF SPACE-2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8305800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Leading Space faring nations are lead investors-returns are high. </a:t>
            </a:r>
          </a:p>
        </p:txBody>
      </p:sp>
    </p:spTree>
    <p:extLst>
      <p:ext uri="{BB962C8B-B14F-4D97-AF65-F5344CB8AC3E}">
        <p14:creationId xmlns:p14="http://schemas.microsoft.com/office/powerpoint/2010/main" xmlns="" val="42278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THE CHANGE (Future Shock)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Space democratised: Unlike CW era, Dec 2014, 1261 operational satellites operated by 57 countries.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Trend towards dual use rather than dedicated military satellites, 12 in 2014, 08 in 2015. 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Cheaper: Affordable Micro and Nano satellites, increased redundancy, targeting complexities. </a:t>
            </a:r>
          </a:p>
          <a:p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r>
              <a:rPr lang="en-IN" sz="2800" dirty="0" smtClean="0">
                <a:solidFill>
                  <a:srgbClr val="92D050"/>
                </a:solidFill>
              </a:rPr>
              <a:t>Incentives to destroy satellites has reduced, serves little operational purpose. </a:t>
            </a:r>
            <a:endParaRPr lang="en-IN" sz="2800" dirty="0" smtClean="0">
              <a:solidFill>
                <a:srgbClr val="92D050"/>
              </a:solidFill>
            </a:endParaRPr>
          </a:p>
          <a:p>
            <a:endParaRPr lang="en-IN" sz="2800" dirty="0"/>
          </a:p>
          <a:p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  </a:t>
            </a:r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64008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WHAT IS UNCHANGED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6963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The aspiration to use space across the world.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→ Developing &amp; developed nations. 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 The law related to space &amp; impasse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→ Peaceful use: Dual use satellites.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→ Competition in space.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→ Need for sustained use &amp; access to space.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International law on the peaceful use of outer space.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  </a:t>
            </a:r>
            <a:endParaRPr lang="en-IN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5575802"/>
            <a:ext cx="8569325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DOES IT MAKE SENSE TO JOIN THE RAT RACE OF AN ARMS RACE IN SPACE ??? 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International Law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2918474"/>
              </p:ext>
            </p:extLst>
          </p:nvPr>
        </p:nvGraphicFramePr>
        <p:xfrm>
          <a:off x="-381000" y="1143000"/>
          <a:ext cx="9296399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156389"/>
            <a:ext cx="8569325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In addition to above, non-binding </a:t>
            </a: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‘soft-law’ instruments </a:t>
            </a: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like the Space Code of Conduct have also been proposed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31" y="152400"/>
            <a:ext cx="193935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3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7636" y="220230"/>
            <a:ext cx="7086600" cy="584775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</a:rPr>
              <a:t>THE PRESENT STATUS</a:t>
            </a:r>
            <a:endParaRPr lang="en-IN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8305800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 No great movement on </a:t>
            </a:r>
            <a:r>
              <a:rPr lang="en-US" sz="2000" b="1" dirty="0" smtClean="0">
                <a:solidFill>
                  <a:prstClr val="white"/>
                </a:solidFill>
              </a:rPr>
              <a:t>existing </a:t>
            </a:r>
            <a:r>
              <a:rPr lang="en-US" sz="2000" b="1" dirty="0" smtClean="0">
                <a:solidFill>
                  <a:prstClr val="white"/>
                </a:solidFill>
              </a:rPr>
              <a:t>instruments and hence may consider </a:t>
            </a:r>
            <a:r>
              <a:rPr lang="en-US" sz="2000" b="1" dirty="0" smtClean="0">
                <a:solidFill>
                  <a:prstClr val="white"/>
                </a:solidFill>
              </a:rPr>
              <a:t> focus on other areas also.  </a:t>
            </a:r>
            <a:endParaRPr lang="en-US" sz="2000" b="1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1905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420585109"/>
              </p:ext>
            </p:extLst>
          </p:nvPr>
        </p:nvGraphicFramePr>
        <p:xfrm>
          <a:off x="1562100" y="3048000"/>
          <a:ext cx="6096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659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WMC TO WMD IN OUTER SPACE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6963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Shift focus from words to action in space.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→ Use Space as </a:t>
            </a:r>
            <a:r>
              <a:rPr lang="en-IN" sz="2800" dirty="0" smtClean="0">
                <a:solidFill>
                  <a:srgbClr val="00B0F0"/>
                </a:solidFill>
              </a:rPr>
              <a:t>Weapons of Mass Development</a:t>
            </a:r>
            <a:r>
              <a:rPr lang="en-IN" sz="2800" dirty="0" smtClean="0">
                <a:solidFill>
                  <a:srgbClr val="92D050"/>
                </a:solidFill>
              </a:rPr>
              <a:t>. 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 Focus on International Law to promote and institutionalise Development &amp; International Coop. → Focus on Affirmative Obligations rather than Negative Proscriptions</a:t>
            </a:r>
            <a:r>
              <a:rPr lang="en-IN" sz="2800" dirty="0" smtClean="0">
                <a:solidFill>
                  <a:srgbClr val="92D050"/>
                </a:solidFill>
              </a:rPr>
              <a:t>.</a:t>
            </a:r>
          </a:p>
          <a:p>
            <a:pPr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  </a:t>
            </a: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→ Some issues in (-</a:t>
            </a:r>
            <a:r>
              <a:rPr lang="en-IN" sz="2800" dirty="0" err="1" smtClean="0">
                <a:solidFill>
                  <a:srgbClr val="92D050"/>
                </a:solidFill>
                <a:latin typeface="Arial"/>
                <a:cs typeface="Arial"/>
              </a:rPr>
              <a:t>ve</a:t>
            </a: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) proscriptions</a:t>
            </a:r>
          </a:p>
          <a:p>
            <a:pPr>
              <a:buNone/>
            </a:pP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       • Vintage design of law</a:t>
            </a:r>
          </a:p>
          <a:p>
            <a:pPr>
              <a:buNone/>
            </a:pP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       • Enforcement &amp; Verification issues</a:t>
            </a:r>
          </a:p>
          <a:p>
            <a:pPr>
              <a:buNone/>
            </a:pP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       • Definitional &amp; semantic issues</a:t>
            </a:r>
            <a:endParaRPr lang="en-IN" sz="28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From PAROS to PICO with WMD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6963"/>
          </a:xfrm>
        </p:spPr>
        <p:txBody>
          <a:bodyPr/>
          <a:lstStyle/>
          <a:p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•  PAROS: </a:t>
            </a:r>
            <a:r>
              <a:rPr lang="en-IN" sz="2800" dirty="0" smtClean="0">
                <a:solidFill>
                  <a:srgbClr val="92D050"/>
                </a:solidFill>
              </a:rPr>
              <a:t>Contentious </a:t>
            </a:r>
            <a:r>
              <a:rPr lang="en-IN" sz="2800" dirty="0" smtClean="0">
                <a:solidFill>
                  <a:srgbClr val="92D050"/>
                </a:solidFill>
              </a:rPr>
              <a:t>national security issues – </a:t>
            </a:r>
            <a:r>
              <a:rPr lang="en-IN" sz="2800" dirty="0" smtClean="0">
                <a:solidFill>
                  <a:srgbClr val="92D050"/>
                </a:solidFill>
              </a:rPr>
              <a:t>deep individual sensitivities, no </a:t>
            </a:r>
            <a:r>
              <a:rPr lang="en-IN" sz="2800" dirty="0" smtClean="0">
                <a:solidFill>
                  <a:srgbClr val="92D050"/>
                </a:solidFill>
              </a:rPr>
              <a:t>common ground- no consensus</a:t>
            </a:r>
            <a:r>
              <a:rPr lang="en-IN" sz="2800" dirty="0" smtClean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• PICO: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→ Areas of Common </a:t>
            </a:r>
            <a:r>
              <a:rPr lang="en-IN" sz="2800" dirty="0" smtClean="0">
                <a:solidFill>
                  <a:srgbClr val="92D050"/>
                </a:solidFill>
              </a:rPr>
              <a:t>gain </a:t>
            </a:r>
            <a:r>
              <a:rPr lang="en-IN" sz="2800" dirty="0" smtClean="0">
                <a:solidFill>
                  <a:srgbClr val="92D050"/>
                </a:solidFill>
              </a:rPr>
              <a:t>– consensus possible.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→ </a:t>
            </a:r>
            <a:r>
              <a:rPr lang="en-IN" sz="2800" dirty="0">
                <a:solidFill>
                  <a:srgbClr val="92D050"/>
                </a:solidFill>
              </a:rPr>
              <a:t>Areas of Common </a:t>
            </a:r>
            <a:r>
              <a:rPr lang="en-IN" sz="2800" dirty="0" smtClean="0">
                <a:solidFill>
                  <a:srgbClr val="92D050"/>
                </a:solidFill>
              </a:rPr>
              <a:t>insecurity  </a:t>
            </a:r>
            <a:r>
              <a:rPr lang="en-IN" sz="2800" dirty="0">
                <a:solidFill>
                  <a:srgbClr val="92D050"/>
                </a:solidFill>
              </a:rPr>
              <a:t>– consensus possible</a:t>
            </a:r>
            <a:r>
              <a:rPr lang="en-IN" sz="2800" dirty="0" smtClean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• Security is a subset of development &amp; hence enhance security by PICO.</a:t>
            </a:r>
            <a:endParaRPr lang="en-IN" sz="28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International Law &amp; PICO-1 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•  Outer Space Treaty-67: General &amp; Specific obligations for International Cooperation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Language: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“</a:t>
            </a:r>
            <a:r>
              <a:rPr lang="en-IN" sz="2400" i="1" dirty="0" smtClean="0">
                <a:solidFill>
                  <a:srgbClr val="92D050"/>
                </a:solidFill>
              </a:rPr>
              <a:t>State parties to contribute to broad International </a:t>
            </a:r>
            <a:r>
              <a:rPr lang="en-IN" sz="2400" i="1" dirty="0" smtClean="0">
                <a:solidFill>
                  <a:srgbClr val="92D050"/>
                </a:solidFill>
              </a:rPr>
              <a:t>Cooperation...</a:t>
            </a:r>
            <a:r>
              <a:rPr lang="en-IN" sz="2400" dirty="0" smtClean="0">
                <a:solidFill>
                  <a:srgbClr val="92D050"/>
                </a:solidFill>
              </a:rPr>
              <a:t>”, 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rgbClr val="92D050"/>
                </a:solidFill>
              </a:rPr>
              <a:t>“</a:t>
            </a:r>
            <a:r>
              <a:rPr lang="en-IN" sz="2400" i="1" dirty="0" smtClean="0">
                <a:solidFill>
                  <a:srgbClr val="92D050"/>
                </a:solidFill>
              </a:rPr>
              <a:t>Desire to use space for International Cooperation</a:t>
            </a:r>
            <a:r>
              <a:rPr lang="en-IN" sz="2800" dirty="0" smtClean="0">
                <a:solidFill>
                  <a:srgbClr val="92D050"/>
                </a:solidFill>
              </a:rPr>
              <a:t>”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“</a:t>
            </a:r>
            <a:r>
              <a:rPr lang="en-IN" sz="2400" i="1" dirty="0" smtClean="0">
                <a:solidFill>
                  <a:srgbClr val="92D050"/>
                </a:solidFill>
              </a:rPr>
              <a:t>To develop mutual understanding &amp; strengthen friendly relations amongst states</a:t>
            </a:r>
            <a:r>
              <a:rPr lang="en-IN" sz="2800" i="1" dirty="0" smtClean="0">
                <a:solidFill>
                  <a:srgbClr val="92D050"/>
                </a:solidFill>
              </a:rPr>
              <a:t>...”</a:t>
            </a:r>
            <a:endParaRPr lang="en-IN" sz="28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International Law &amp; PICO-2 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•  Samples of specific obligations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Art-1: </a:t>
            </a:r>
            <a:r>
              <a:rPr lang="en-IN" sz="2000" i="1" dirty="0" smtClean="0">
                <a:solidFill>
                  <a:srgbClr val="92D050"/>
                </a:solidFill>
              </a:rPr>
              <a:t>“</a:t>
            </a:r>
            <a:r>
              <a:rPr lang="en-IN" sz="2000" i="1" dirty="0" err="1" smtClean="0">
                <a:solidFill>
                  <a:srgbClr val="92D050"/>
                </a:solidFill>
              </a:rPr>
              <a:t>Expl</a:t>
            </a:r>
            <a:r>
              <a:rPr lang="en-IN" sz="2000" i="1" dirty="0" smtClean="0">
                <a:solidFill>
                  <a:srgbClr val="92D050"/>
                </a:solidFill>
              </a:rPr>
              <a:t> &amp; Use for benefit &amp; interest of all countries...States </a:t>
            </a:r>
            <a:r>
              <a:rPr lang="en-IN" sz="2000" i="1" dirty="0" smtClean="0">
                <a:solidFill>
                  <a:srgbClr val="FF0000"/>
                </a:solidFill>
              </a:rPr>
              <a:t>shall</a:t>
            </a:r>
            <a:r>
              <a:rPr lang="en-IN" sz="2000" i="1" dirty="0" smtClean="0">
                <a:solidFill>
                  <a:srgbClr val="92D050"/>
                </a:solidFill>
              </a:rPr>
              <a:t> facilitate &amp; encourage Int Coop in scientific investigation</a:t>
            </a:r>
            <a:r>
              <a:rPr lang="en-IN" sz="2800" dirty="0" smtClean="0">
                <a:solidFill>
                  <a:srgbClr val="92D050"/>
                </a:solidFill>
              </a:rPr>
              <a:t>”.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Art-3: “</a:t>
            </a:r>
            <a:r>
              <a:rPr lang="en-IN" sz="2000" i="1" dirty="0" smtClean="0">
                <a:solidFill>
                  <a:srgbClr val="92D050"/>
                </a:solidFill>
              </a:rPr>
              <a:t>States shall carry on activities...promoting international cooperation &amp; understanding</a:t>
            </a:r>
            <a:r>
              <a:rPr lang="en-IN" sz="2800" dirty="0" smtClean="0">
                <a:solidFill>
                  <a:srgbClr val="92D050"/>
                </a:solidFill>
              </a:rPr>
              <a:t>”.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Art-9: “</a:t>
            </a:r>
            <a:r>
              <a:rPr lang="en-IN" sz="2000" i="1" dirty="0" smtClean="0">
                <a:solidFill>
                  <a:srgbClr val="92D050"/>
                </a:solidFill>
              </a:rPr>
              <a:t>State parties shall be guided by principle of coop &amp; mutual assistance....”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Art-10, 11 &amp; 12 have similar language as also Art-2, 4 and 13 of the Moon Treaty.</a:t>
            </a:r>
            <a:endParaRPr lang="en-IN" sz="20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BROAD STRUCTURE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05200" cy="2209799"/>
          </a:xfrm>
          <a:solidFill>
            <a:schemeClr val="bg1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ARMS RACE IN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Genesis.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Doctrine.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Present Status.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likely future.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0163" y="1600200"/>
            <a:ext cx="4689764" cy="2209799"/>
          </a:xfrm>
          <a:solidFill>
            <a:schemeClr val="accent6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LEGAL CONTEXT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International Law.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PAROS to PICOS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Institutions (the United Nations).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4038600"/>
            <a:ext cx="8382000" cy="22097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THE OPERATIONAL CONTEXT</a:t>
            </a:r>
          </a:p>
          <a:p>
            <a:pPr>
              <a:defRPr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WMC TO WMD in Space.</a:t>
            </a:r>
          </a:p>
          <a:p>
            <a:pPr>
              <a:defRPr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Common Areas of International Cooperation in Space.</a:t>
            </a:r>
          </a:p>
          <a:p>
            <a:pPr>
              <a:defRPr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Common Areas of Collective Defence in Space.</a:t>
            </a:r>
          </a:p>
          <a:p>
            <a:pPr>
              <a:defRPr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Recommendations.</a:t>
            </a:r>
            <a:endParaRPr lang="en-IN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Wg Cdr KK Nair, CAPS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248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International Law &amp; PICO-3 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• </a:t>
            </a:r>
            <a:r>
              <a:rPr lang="en-IN" sz="2800" dirty="0" smtClean="0">
                <a:solidFill>
                  <a:srgbClr val="92D050"/>
                </a:solidFill>
              </a:rPr>
              <a:t>Int Law &amp; UN Charter made specifically applicable by Art-3 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/>
            <a:r>
              <a:rPr lang="en-IN" sz="2800" dirty="0" smtClean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Broad precepts of Customary International Law also promote the concept.</a:t>
            </a: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/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IN" sz="2800" dirty="0" smtClean="0">
              <a:solidFill>
                <a:srgbClr val="92D050"/>
              </a:solidFill>
            </a:endParaRPr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5791200" y="3733800"/>
            <a:ext cx="1042416" cy="762000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2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PROFLIGACY???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6963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Sub optimal Use: Over 400 Earth Imaging sats do the same task.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→ Composite mosaic for agriculture makes more   sense. </a:t>
            </a:r>
            <a:endParaRPr lang="en-IN" sz="2800" dirty="0" smtClean="0">
              <a:solidFill>
                <a:srgbClr val="92D050"/>
              </a:solidFill>
            </a:endParaRPr>
          </a:p>
          <a:p>
            <a:r>
              <a:rPr lang="en-IN" sz="2800" dirty="0" smtClean="0">
                <a:solidFill>
                  <a:srgbClr val="92D050"/>
                </a:solidFill>
              </a:rPr>
              <a:t> NAVSTAR, GLONASS, BEIDOU, GALILEO, QZSS, IRNSS. </a:t>
            </a:r>
            <a:endParaRPr lang="en-IN" sz="28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→ 100 </a:t>
            </a:r>
            <a:r>
              <a:rPr lang="en-IN" sz="2800" dirty="0" err="1" smtClean="0">
                <a:solidFill>
                  <a:srgbClr val="92D050"/>
                </a:solidFill>
                <a:latin typeface="Arial"/>
                <a:cs typeface="Arial"/>
              </a:rPr>
              <a:t>Navsats</a:t>
            </a:r>
            <a:r>
              <a:rPr lang="en-IN" sz="2800" dirty="0" smtClean="0">
                <a:solidFill>
                  <a:srgbClr val="92D050"/>
                </a:solidFill>
                <a:latin typeface="Arial"/>
                <a:cs typeface="Arial"/>
              </a:rPr>
              <a:t> and yet unable to locate.</a:t>
            </a:r>
            <a:endParaRPr lang="en-IN" sz="2800" dirty="0" smtClean="0">
              <a:solidFill>
                <a:srgbClr val="92D050"/>
              </a:solidFill>
            </a:endParaRPr>
          </a:p>
          <a:p>
            <a:r>
              <a:rPr lang="en-IN" sz="2800" dirty="0" smtClean="0">
                <a:solidFill>
                  <a:srgbClr val="92D050"/>
                </a:solidFill>
              </a:rPr>
              <a:t>No system for sharing SATCOM capacity during disasters etc.</a:t>
            </a:r>
            <a:endParaRPr lang="en-IN" sz="2800" dirty="0" smtClean="0">
              <a:solidFill>
                <a:srgbClr val="92D050"/>
              </a:solidFill>
            </a:endParaRPr>
          </a:p>
          <a:p>
            <a:r>
              <a:rPr lang="en-IN" sz="2800" dirty="0" smtClean="0">
                <a:solidFill>
                  <a:srgbClr val="92D050"/>
                </a:solidFill>
              </a:rPr>
              <a:t>The ISS at over $ 150 Bn is the single largest contraption ever made.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8305800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 Prudence demands International Cooperation. No need to sink money in the space Black Hole.  </a:t>
            </a:r>
          </a:p>
        </p:txBody>
      </p:sp>
    </p:spTree>
    <p:extLst>
      <p:ext uri="{BB962C8B-B14F-4D97-AF65-F5344CB8AC3E}">
        <p14:creationId xmlns:p14="http://schemas.microsoft.com/office/powerpoint/2010/main" xmlns="" val="37719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620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Applicability of Space WMD-1 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06963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Conventional Areas: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Food security: Use </a:t>
            </a:r>
            <a:r>
              <a:rPr lang="en-IN" sz="2800" dirty="0" smtClean="0">
                <a:solidFill>
                  <a:srgbClr val="92D050"/>
                </a:solidFill>
              </a:rPr>
              <a:t>EO </a:t>
            </a:r>
            <a:r>
              <a:rPr lang="en-IN" sz="2800" dirty="0" smtClean="0">
                <a:solidFill>
                  <a:srgbClr val="92D050"/>
                </a:solidFill>
              </a:rPr>
              <a:t>imagery for agricultural development in </a:t>
            </a:r>
            <a:r>
              <a:rPr lang="en-IN" sz="2800" dirty="0" smtClean="0">
                <a:solidFill>
                  <a:srgbClr val="92D050"/>
                </a:solidFill>
              </a:rPr>
              <a:t>Asia &amp; Africa.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Health security: </a:t>
            </a:r>
            <a:r>
              <a:rPr lang="en-IN" sz="2800" dirty="0" smtClean="0">
                <a:solidFill>
                  <a:srgbClr val="92D050"/>
                </a:solidFill>
              </a:rPr>
              <a:t>Connect the world on Telemedicine.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Education: </a:t>
            </a:r>
            <a:r>
              <a:rPr lang="en-IN" sz="2800" dirty="0" smtClean="0">
                <a:solidFill>
                  <a:srgbClr val="92D050"/>
                </a:solidFill>
              </a:rPr>
              <a:t>Connect Universities on global </a:t>
            </a:r>
            <a:r>
              <a:rPr lang="en-IN" sz="2800" dirty="0" smtClean="0">
                <a:solidFill>
                  <a:srgbClr val="92D050"/>
                </a:solidFill>
              </a:rPr>
              <a:t>Tele-education </a:t>
            </a:r>
            <a:r>
              <a:rPr lang="en-IN" sz="2800" dirty="0" smtClean="0">
                <a:solidFill>
                  <a:srgbClr val="92D050"/>
                </a:solidFill>
              </a:rPr>
              <a:t>network. 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→ </a:t>
            </a:r>
            <a:r>
              <a:rPr lang="en-IN" sz="2800" dirty="0" smtClean="0">
                <a:solidFill>
                  <a:srgbClr val="92D050"/>
                </a:solidFill>
              </a:rPr>
              <a:t>Disaster relief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Velvet glove of diplomacy to convert concept to reality.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  </a:t>
            </a:r>
            <a:endParaRPr lang="en-IN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8569325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Connect the globe with space WMD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07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620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Applicability of Space WMD-2 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06963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Un Conventional Areas: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</a:t>
            </a:r>
            <a:r>
              <a:rPr lang="en-IN" sz="2800" dirty="0" smtClean="0">
                <a:solidFill>
                  <a:srgbClr val="92D050"/>
                </a:solidFill>
              </a:rPr>
              <a:t>Consolidate Global NAVSAT capacity to break crime-terror nexus.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</a:t>
            </a:r>
            <a:r>
              <a:rPr lang="en-IN" sz="2800" dirty="0" smtClean="0">
                <a:solidFill>
                  <a:srgbClr val="92D050"/>
                </a:solidFill>
              </a:rPr>
              <a:t>Law (Art-1 &amp; 3) demand </a:t>
            </a:r>
            <a:r>
              <a:rPr lang="en-IN" sz="2800" dirty="0" err="1" smtClean="0">
                <a:solidFill>
                  <a:srgbClr val="92D050"/>
                </a:solidFill>
              </a:rPr>
              <a:t>int</a:t>
            </a:r>
            <a:r>
              <a:rPr lang="en-IN" sz="2800" dirty="0" smtClean="0">
                <a:solidFill>
                  <a:srgbClr val="92D050"/>
                </a:solidFill>
              </a:rPr>
              <a:t> coop for interplanetary exploration. Time for dedicated international body. 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</a:t>
            </a:r>
            <a:r>
              <a:rPr lang="en-IN" altLang="en-US" sz="2800" dirty="0" smtClean="0">
                <a:solidFill>
                  <a:srgbClr val="92D050"/>
                </a:solidFill>
              </a:rPr>
              <a:t>Planetary exploration need not lead to competition &amp; conflict. No Westphalia in OS. Global commons, global effort makes sense. 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→ </a:t>
            </a:r>
            <a:r>
              <a:rPr lang="en-IN" sz="2800" dirty="0" smtClean="0">
                <a:solidFill>
                  <a:srgbClr val="92D050"/>
                </a:solidFill>
              </a:rPr>
              <a:t>Asteroid defence &amp; debris mitigation – common threat, common defence demand global effort. </a:t>
            </a:r>
            <a:endParaRPr lang="en-IN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92D050"/>
                </a:solidFill>
              </a:rPr>
              <a:t>    </a:t>
            </a:r>
            <a:endParaRPr lang="en-IN" sz="2800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3810000" y="2209800"/>
            <a:ext cx="1042416" cy="381000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07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905000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2381250" cy="176212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572000"/>
            <a:ext cx="8569325" cy="10156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RECOMMEND USING THE INHERENT DYNAMISM OF INTERNATIONAL LAW TO ADAPT &amp; INSTITUTIONALISE DEVELOPMENT &amp; INTERNATIONAL COOPERATION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2590800" cy="3693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1295400"/>
            <a:ext cx="2438400" cy="36933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0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Cj008989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Thank You</a:t>
            </a:r>
            <a:br>
              <a:rPr lang="en-US" sz="4000" dirty="0" smtClean="0"/>
            </a:br>
            <a:r>
              <a:rPr lang="en-US" sz="4000" dirty="0" smtClean="0"/>
              <a:t>For Allowing me to share my Ignorance!</a:t>
            </a:r>
          </a:p>
        </p:txBody>
      </p:sp>
    </p:spTree>
    <p:extLst>
      <p:ext uri="{BB962C8B-B14F-4D97-AF65-F5344CB8AC3E}">
        <p14:creationId xmlns:p14="http://schemas.microsoft.com/office/powerpoint/2010/main" xmlns="" val="34204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"/>
            <a:ext cx="8929717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 bwMode="auto">
          <a:xfrm>
            <a:off x="1371600" y="2590800"/>
            <a:ext cx="26670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295400" y="2590800"/>
            <a:ext cx="22098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Minus 6"/>
          <p:cNvSpPr/>
          <p:nvPr/>
        </p:nvSpPr>
        <p:spPr bwMode="auto">
          <a:xfrm>
            <a:off x="1295400" y="2590800"/>
            <a:ext cx="2667000" cy="76200"/>
          </a:xfrm>
          <a:prstGeom prst="mathMin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Minus 7"/>
          <p:cNvSpPr/>
          <p:nvPr/>
        </p:nvSpPr>
        <p:spPr bwMode="auto">
          <a:xfrm>
            <a:off x="304800" y="3733800"/>
            <a:ext cx="2667000" cy="76200"/>
          </a:xfrm>
          <a:prstGeom prst="mathMin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Minus 8"/>
          <p:cNvSpPr/>
          <p:nvPr/>
        </p:nvSpPr>
        <p:spPr bwMode="auto">
          <a:xfrm>
            <a:off x="457200" y="4724400"/>
            <a:ext cx="2667000" cy="76200"/>
          </a:xfrm>
          <a:prstGeom prst="mathMin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152400" y="5562600"/>
            <a:ext cx="2667000" cy="76200"/>
          </a:xfrm>
          <a:prstGeom prst="mathMin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6172200" y="6248400"/>
            <a:ext cx="2667000" cy="76200"/>
          </a:xfrm>
          <a:prstGeom prst="mathMin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Minus 11"/>
          <p:cNvSpPr/>
          <p:nvPr/>
        </p:nvSpPr>
        <p:spPr bwMode="auto">
          <a:xfrm>
            <a:off x="4419600" y="4495800"/>
            <a:ext cx="2667000" cy="76200"/>
          </a:xfrm>
          <a:prstGeom prst="mathMin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 bwMode="auto">
          <a:xfrm>
            <a:off x="3657600" y="6019800"/>
            <a:ext cx="685800" cy="369332"/>
          </a:xfrm>
          <a:prstGeom prst="actionButtonBackPrevio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6666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2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229600" cy="9144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Linked by the 4’ 8.5 Inches rule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63172" name="Picture 4" descr="http://quest.arc.nasa.gov/people/journals/space/bradley/s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2667000" cy="1828800"/>
          </a:xfrm>
          <a:prstGeom prst="rect">
            <a:avLst/>
          </a:prstGeom>
          <a:noFill/>
        </p:spPr>
      </p:pic>
      <p:sp>
        <p:nvSpPr>
          <p:cNvPr id="263174" name="AutoShape 6" descr="cid:7.1711267060@web87105.mail.ird.yaho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http://img.youtube.com/vi/o28eqmjbqa8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2590800" cy="1847851"/>
          </a:xfrm>
          <a:prstGeom prst="rect">
            <a:avLst/>
          </a:prstGeom>
          <a:noFill/>
        </p:spPr>
      </p:pic>
      <p:pic>
        <p:nvPicPr>
          <p:cNvPr id="263176" name="Picture 8" descr="http://www.naciente.com/chario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124200"/>
            <a:ext cx="2743200" cy="1676400"/>
          </a:xfrm>
          <a:prstGeom prst="rect">
            <a:avLst/>
          </a:prstGeom>
          <a:noFill/>
        </p:spPr>
      </p:pic>
      <p:sp>
        <p:nvSpPr>
          <p:cNvPr id="263178" name="AutoShape 10" descr="Image result for roman chariot r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10" descr="http://learningfromdogs.files.wordpress.com/2012/10/su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0"/>
            <a:ext cx="2514600" cy="1752600"/>
          </a:xfrm>
          <a:prstGeom prst="rect">
            <a:avLst/>
          </a:prstGeom>
          <a:noFill/>
        </p:spPr>
      </p:pic>
      <p:pic>
        <p:nvPicPr>
          <p:cNvPr id="263180" name="Picture 12" descr="http://www.reimerhome.com/railroad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800600"/>
            <a:ext cx="2590800" cy="1828800"/>
          </a:xfrm>
          <a:prstGeom prst="rect">
            <a:avLst/>
          </a:prstGeom>
          <a:noFill/>
        </p:spPr>
      </p:pic>
      <p:sp>
        <p:nvSpPr>
          <p:cNvPr id="11" name="Action Button: Back or Previous 10">
            <a:hlinkClick r:id="rId7" action="ppaction://hlinksldjump" highlightClick="1"/>
          </p:cNvPr>
          <p:cNvSpPr/>
          <p:nvPr/>
        </p:nvSpPr>
        <p:spPr>
          <a:xfrm>
            <a:off x="7010400" y="5334000"/>
            <a:ext cx="8382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5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609600"/>
            <a:ext cx="9906000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3352800" y="60960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39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5943600"/>
            <a:ext cx="8569325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prstClr val="white"/>
                </a:solidFill>
                <a:latin typeface="Arial" charset="0"/>
              </a:rPr>
              <a:t>CHINESE  CAPABILITIES HAVE EVOLVED BEYOND DEBRIS LITTERING KE-ASAT TESTs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0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14400"/>
          </a:xfrm>
          <a:solidFill>
            <a:srgbClr val="666633"/>
          </a:solidFill>
        </p:spPr>
        <p:txBody>
          <a:bodyPr/>
          <a:lstStyle/>
          <a:p>
            <a:r>
              <a:rPr lang="en-IN" sz="3600" dirty="0" smtClean="0">
                <a:solidFill>
                  <a:srgbClr val="FFFF00"/>
                </a:solidFill>
              </a:rPr>
              <a:t>Space Security &amp; Development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06963"/>
          </a:xfrm>
        </p:spPr>
        <p:txBody>
          <a:bodyPr/>
          <a:lstStyle/>
          <a:p>
            <a:r>
              <a:rPr lang="en-IN" sz="2800" dirty="0" smtClean="0">
                <a:solidFill>
                  <a:srgbClr val="92D050"/>
                </a:solidFill>
              </a:rPr>
              <a:t>Space Capabilities critical for National Development &amp; day-to-day life.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Present Concept of Development all-encompassing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92D050"/>
                </a:solidFill>
              </a:rPr>
              <a:t> </a:t>
            </a:r>
            <a:r>
              <a:rPr lang="en-IN" sz="2800" dirty="0" smtClean="0">
                <a:solidFill>
                  <a:srgbClr val="92D050"/>
                </a:solidFill>
              </a:rPr>
              <a:t>  (Civil Development &amp; National Security)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Concept of Security not confined to conflict amongst </a:t>
            </a:r>
            <a:r>
              <a:rPr lang="en-IN" sz="2800" dirty="0" smtClean="0">
                <a:solidFill>
                  <a:srgbClr val="92D050"/>
                </a:solidFill>
                <a:hlinkClick r:id="rId2" action="ppaction://hlinksldjump"/>
              </a:rPr>
              <a:t>states</a:t>
            </a:r>
            <a:r>
              <a:rPr lang="en-IN" sz="28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IN" sz="2800" dirty="0" smtClean="0">
                <a:solidFill>
                  <a:srgbClr val="92D050"/>
                </a:solidFill>
              </a:rPr>
              <a:t>Space critical lynchpin of all military modernisation &amp; security in its comprehensiveness.</a:t>
            </a:r>
            <a:endParaRPr lang="en-IN" sz="2800" dirty="0">
              <a:solidFill>
                <a:srgbClr val="92D050"/>
              </a:solidFill>
            </a:endParaRPr>
          </a:p>
          <a:p>
            <a:r>
              <a:rPr lang="en-IN" sz="2800" dirty="0" smtClean="0">
                <a:solidFill>
                  <a:srgbClr val="92D050"/>
                </a:solidFill>
              </a:rPr>
              <a:t>Space = Valentine + Budget Spirit (</a:t>
            </a:r>
            <a:r>
              <a:rPr lang="en-IN" sz="2800" i="1" dirty="0" smtClean="0">
                <a:solidFill>
                  <a:srgbClr val="92D050"/>
                </a:solidFill>
              </a:rPr>
              <a:t>Exquisite &amp; Fragile/ Valuable &amp; Vulnerable</a:t>
            </a:r>
            <a:r>
              <a:rPr lang="en-IN" sz="2800" dirty="0" smtClean="0">
                <a:solidFill>
                  <a:srgbClr val="92D050"/>
                </a:solidFill>
              </a:rPr>
              <a:t>).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931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iskmanagement365.com/wp-content/uploads/2012/05/slide05-heart-att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636" y="1447800"/>
            <a:ext cx="27146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he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232" y="434340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diam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urediamondinvestments.co.uk/wp-content/themes/soap-base/images/enticingDiamo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3286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7572428" cy="523220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</a:rPr>
              <a:t>CONTEXTUALISING SPACE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1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2571750" y="2155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dirty="0" smtClean="0">
              <a:solidFill>
                <a:srgbClr val="663300"/>
              </a:solidFill>
            </a:endParaRP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152400" y="304800"/>
          <a:ext cx="8839204" cy="2994026"/>
        </p:xfrm>
        <a:graphic>
          <a:graphicData uri="http://schemas.openxmlformats.org/drawingml/2006/table">
            <a:tbl>
              <a:tblPr/>
              <a:tblGrid>
                <a:gridCol w="1001446"/>
                <a:gridCol w="500722"/>
                <a:gridCol w="782121"/>
                <a:gridCol w="552452"/>
                <a:gridCol w="833847"/>
                <a:gridCol w="500722"/>
                <a:gridCol w="831780"/>
                <a:gridCol w="500722"/>
                <a:gridCol w="999377"/>
                <a:gridCol w="500722"/>
                <a:gridCol w="833847"/>
                <a:gridCol w="1001446"/>
              </a:tblGrid>
              <a:tr h="396324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Satellite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Satellites-Year wise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 Soviet launch date.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94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40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USSR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USSR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USSR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USSR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USSR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29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29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Nav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68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Photo-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Reccee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84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Warning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29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84" name="Text Box 104"/>
          <p:cNvSpPr txBox="1">
            <a:spLocks noChangeArrowheads="1"/>
          </p:cNvSpPr>
          <p:nvPr/>
        </p:nvSpPr>
        <p:spPr bwMode="auto">
          <a:xfrm>
            <a:off x="152400" y="3657600"/>
            <a:ext cx="8839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Within first few years, most space missions of ordnance delivery (BM/FA), mil sats for FE, &amp; battles for control of space (asats) already in place.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</a:rPr>
              <a:t> Vide project Argus (1958), us detonated ‘N’ devices in space. By 1962 soviets also detonated ‘N’ devices.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FFFF00"/>
                </a:solidFill>
              </a:rPr>
              <a:t>Thus, OUTER SPACE TREATY built upon prevailing status quo in space &amp; hence Peaceful uses =  Military </a:t>
            </a:r>
            <a:r>
              <a:rPr lang="en-US" dirty="0" smtClean="0">
                <a:solidFill>
                  <a:srgbClr val="FFFF00"/>
                </a:solidFill>
              </a:rPr>
              <a:t>use of sats, BMs transiting,  </a:t>
            </a:r>
            <a:r>
              <a:rPr lang="en-US" dirty="0">
                <a:solidFill>
                  <a:srgbClr val="FFFF00"/>
                </a:solidFill>
              </a:rPr>
              <a:t>(subject to certain restrictive legislative clauses). </a:t>
            </a:r>
            <a:endParaRPr lang="en-US" dirty="0" smtClean="0">
              <a:solidFill>
                <a:srgbClr val="FFFF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 Law prohibits ‘N’ &amp; WMD in space.</a:t>
            </a:r>
            <a:endParaRPr lang="en-US" dirty="0">
              <a:solidFill>
                <a:srgbClr val="FFFF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2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solidFill>
            <a:srgbClr val="666633"/>
          </a:solidFill>
        </p:spPr>
        <p:txBody>
          <a:bodyPr/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  DOCTRINAL UNDERPINNINGS</a:t>
            </a:r>
          </a:p>
        </p:txBody>
      </p:sp>
      <p:pic>
        <p:nvPicPr>
          <p:cNvPr id="71683" name="Picture 27" descr="untitl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8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52400" y="1485900"/>
          <a:ext cx="4572000" cy="50593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800"/>
                <a:gridCol w="1600200"/>
                <a:gridCol w="1524000"/>
              </a:tblGrid>
              <a:tr h="800033">
                <a:tc gridSpan="3"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US</a:t>
                      </a:r>
                      <a:r>
                        <a:rPr lang="en-IN" sz="1800" baseline="0" dirty="0" smtClean="0"/>
                        <a:t> PERCEPTIONS ON SPACE </a:t>
                      </a:r>
                    </a:p>
                    <a:p>
                      <a:pPr algn="ctr"/>
                      <a:r>
                        <a:rPr lang="en-IN" sz="1800" baseline="0" dirty="0" smtClean="0"/>
                        <a:t>UTILITY</a:t>
                      </a:r>
                      <a:endParaRPr lang="en-IN" sz="18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914375"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Role</a:t>
                      </a:r>
                      <a:endParaRPr lang="en-IN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Airpower Mission</a:t>
                      </a:r>
                      <a:endParaRPr lang="en-IN" sz="18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Perceived Space Mission</a:t>
                      </a:r>
                      <a:endParaRPr lang="en-IN" sz="1800" b="1" dirty="0"/>
                    </a:p>
                  </a:txBody>
                  <a:tcPr marT="45716" marB="45716"/>
                </a:tc>
              </a:tr>
              <a:tr h="800033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Control of Environment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Control of Air </a:t>
                      </a:r>
                    </a:p>
                    <a:p>
                      <a:endParaRPr lang="en-IN" sz="1400" dirty="0" smtClean="0"/>
                    </a:p>
                    <a:p>
                      <a:r>
                        <a:rPr lang="en-IN" sz="1400" dirty="0" smtClean="0"/>
                        <a:t>Counter Air Ops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Control of</a:t>
                      </a:r>
                      <a:r>
                        <a:rPr lang="en-IN" sz="1400" baseline="0" dirty="0" smtClean="0"/>
                        <a:t> </a:t>
                      </a:r>
                      <a:r>
                        <a:rPr lang="en-IN" sz="1400" dirty="0" smtClean="0"/>
                        <a:t>Space</a:t>
                      </a:r>
                    </a:p>
                    <a:p>
                      <a:endParaRPr lang="en-IN" sz="1400" dirty="0" smtClean="0"/>
                    </a:p>
                    <a:p>
                      <a:r>
                        <a:rPr lang="en-IN" sz="1400" dirty="0" smtClean="0"/>
                        <a:t>Counter </a:t>
                      </a:r>
                      <a:r>
                        <a:rPr lang="en-IN" sz="1400" dirty="0" smtClean="0">
                          <a:hlinkClick r:id="rId4" action="ppaction://hlinksldjump"/>
                        </a:rPr>
                        <a:t>Space</a:t>
                      </a:r>
                      <a:endParaRPr lang="en-IN" sz="1400" dirty="0"/>
                    </a:p>
                  </a:txBody>
                  <a:tcPr marT="45716" marB="45716"/>
                </a:tc>
              </a:tr>
              <a:tr h="800033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Applying Combat Power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Air</a:t>
                      </a:r>
                      <a:r>
                        <a:rPr lang="en-IN" sz="1400" baseline="0" dirty="0" smtClean="0"/>
                        <a:t> - Force Application </a:t>
                      </a:r>
                    </a:p>
                    <a:p>
                      <a:r>
                        <a:rPr lang="en-IN" sz="1400" baseline="0" dirty="0" smtClean="0"/>
                        <a:t>(Strike/CSFO)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Space –</a:t>
                      </a:r>
                      <a:r>
                        <a:rPr lang="en-IN" sz="1400" baseline="0" dirty="0" smtClean="0"/>
                        <a:t> Force Application</a:t>
                      </a:r>
                      <a:endParaRPr lang="en-IN" sz="1400" dirty="0"/>
                    </a:p>
                  </a:txBody>
                  <a:tcPr marT="45716" marB="45716"/>
                </a:tc>
              </a:tr>
              <a:tr h="800033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Enhancing Combat Power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Airborne Combat Support/ Force Enhancement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Space Based Force </a:t>
                      </a:r>
                      <a:r>
                        <a:rPr lang="en-IN" sz="1400" dirty="0" smtClean="0">
                          <a:hlinkClick r:id="rId5" action="ppaction://hlinksldjump"/>
                        </a:rPr>
                        <a:t>Enhancement</a:t>
                      </a:r>
                      <a:endParaRPr lang="en-IN" sz="1400" dirty="0"/>
                    </a:p>
                  </a:txBody>
                  <a:tcPr marT="45716" marB="45716"/>
                </a:tc>
              </a:tr>
              <a:tr h="94485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Sustaining</a:t>
                      </a:r>
                      <a:r>
                        <a:rPr lang="en-IN" sz="1400" baseline="0" dirty="0" smtClean="0"/>
                        <a:t> Combat Forces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Air Support Operations</a:t>
                      </a:r>
                    </a:p>
                    <a:p>
                      <a:r>
                        <a:rPr lang="en-IN" sz="1400" dirty="0" smtClean="0"/>
                        <a:t>(Logistics, PAD)</a:t>
                      </a:r>
                      <a:endParaRPr lang="en-IN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Space Support</a:t>
                      </a:r>
                    </a:p>
                    <a:p>
                      <a:endParaRPr lang="en-IN" sz="1400" dirty="0" smtClean="0"/>
                    </a:p>
                    <a:p>
                      <a:r>
                        <a:rPr lang="en-IN" sz="1400" dirty="0" smtClean="0"/>
                        <a:t>(Launch,</a:t>
                      </a:r>
                      <a:r>
                        <a:rPr lang="en-IN" sz="1400" baseline="0" dirty="0" smtClean="0"/>
                        <a:t> orbit support etc.)</a:t>
                      </a:r>
                      <a:endParaRPr lang="en-IN" sz="1400" dirty="0"/>
                    </a:p>
                  </a:txBody>
                  <a:tcPr marT="45716" marB="45716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800600" y="1524000"/>
          <a:ext cx="4343400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  <a:gridCol w="3429000"/>
              </a:tblGrid>
              <a:tr h="838200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FSU PERCEPTIONS</a:t>
                      </a:r>
                      <a:r>
                        <a:rPr lang="en-IN" baseline="0" dirty="0" smtClean="0"/>
                        <a:t> ON SPACE UTILITY</a:t>
                      </a:r>
                      <a:endParaRPr lang="en-IN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ROLE</a:t>
                      </a:r>
                      <a:endParaRPr lang="en-IN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1" smtClean="0">
                          <a:solidFill>
                            <a:srgbClr val="FFFF00"/>
                          </a:solidFill>
                        </a:rPr>
                        <a:t>SPACE</a:t>
                      </a:r>
                      <a:r>
                        <a:rPr lang="en-IN" b="1" baseline="0" smtClean="0">
                          <a:solidFill>
                            <a:srgbClr val="FFFF00"/>
                          </a:solidFill>
                        </a:rPr>
                        <a:t> MISSIONS (SOKOLOVSKY DOCTRINE)</a:t>
                      </a:r>
                      <a:endParaRPr lang="en-IN" b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IN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FF00"/>
                          </a:solidFill>
                        </a:rPr>
                        <a:t>CREATION OF SPACE SYSTEMS FOR COMBAT EFFECTIVENESS OF ARMED FORCES = FORCE ENHANCEMENT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FF00"/>
                          </a:solidFill>
                        </a:rPr>
                        <a:t>PREVENTING OTHER COUNTRIES FROM</a:t>
                      </a:r>
                      <a:r>
                        <a:rPr lang="en-IN" sz="1400" baseline="0" dirty="0" smtClean="0">
                          <a:solidFill>
                            <a:srgbClr val="FFFF00"/>
                          </a:solidFill>
                        </a:rPr>
                        <a:t> USING SPACE = COUNTER SPACE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IN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FF00"/>
                          </a:solidFill>
                        </a:rPr>
                        <a:t>DEVELOP STRATEGIC OFFENSIVE SYSTEMS</a:t>
                      </a:r>
                      <a:endParaRPr lang="en-IN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IN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FF00"/>
                          </a:solidFill>
                        </a:rPr>
                        <a:t>???</a:t>
                      </a:r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488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3200" b="1" dirty="0">
                <a:solidFill>
                  <a:srgbClr val="FFFF66"/>
                </a:solidFill>
                <a:cs typeface="Arial" pitchFamily="34" charset="0"/>
              </a:rPr>
              <a:t>Major Types of Space Weapons</a:t>
            </a:r>
            <a:endParaRPr lang="en-US" sz="3200" dirty="0">
              <a:solidFill>
                <a:srgbClr val="FFFF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23900"/>
            <a:ext cx="9144000" cy="6134100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7" descr="china-cover-630-0707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18420" b="8029"/>
          <a:stretch>
            <a:fillRect/>
          </a:stretch>
        </p:blipFill>
        <p:spPr bwMode="auto">
          <a:xfrm>
            <a:off x="0" y="3581400"/>
            <a:ext cx="2226835" cy="21336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0" y="5715000"/>
            <a:ext cx="2209800" cy="6842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KINETIC ASAT: CHINA (2007) &amp; US (2008) </a:t>
            </a: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63500" name="Picture 2" descr="300px-Starfish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762000"/>
            <a:ext cx="2133600" cy="1752600"/>
          </a:xfrm>
          <a:prstGeom prst="rect">
            <a:avLst/>
          </a:prstGeom>
          <a:ln w="28575"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4" name="Rectangle 13"/>
          <p:cNvSpPr/>
          <p:nvPr/>
        </p:nvSpPr>
        <p:spPr>
          <a:xfrm>
            <a:off x="0" y="2514600"/>
            <a:ext cx="21336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NUCLEAR BLAST:  US  &amp; RUSSIA (1960-70) </a:t>
            </a: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77836" name="Picture 4" descr="SPAC_OE_Astro_and_NextSat_Inspection_Space_l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2" t="29836" r="12057" b="26138"/>
          <a:stretch>
            <a:fillRect/>
          </a:stretch>
        </p:blipFill>
        <p:spPr>
          <a:xfrm>
            <a:off x="2133600" y="762000"/>
            <a:ext cx="2155825" cy="1752600"/>
          </a:xfrm>
        </p:spPr>
      </p:pic>
      <p:sp>
        <p:nvSpPr>
          <p:cNvPr id="16" name="Rectangle 15"/>
          <p:cNvSpPr/>
          <p:nvPr/>
        </p:nvSpPr>
        <p:spPr>
          <a:xfrm>
            <a:off x="2133600" y="2514600"/>
            <a:ext cx="2209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CO-ORBITAL ASATS TESTED BY RUS IN 1970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5715000"/>
            <a:ext cx="23622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NETWORK INTERFERENCE AND JAMMING 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5715000"/>
            <a:ext cx="24384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 LASERS  DAZZLING, DISABLING  (2010,2011,2012</a:t>
            </a:r>
            <a:r>
              <a:rPr lang="en-US" sz="1200" b="1" dirty="0">
                <a:solidFill>
                  <a:prstClr val="white"/>
                </a:solidFill>
              </a:rPr>
              <a:t>) 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2514600"/>
            <a:ext cx="25146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Air Launched US (1985) 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58025" y="5715000"/>
            <a:ext cx="2085975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MICRO/NANO SATS IN ASAT ROLES  </a:t>
            </a: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77842" name="Picture 30" descr="http://1.bp.blogspot.com/-ul_n6ffToAU/UEs4cB8wYFI/AAAAAAAAK90/N2nu0b3Xuqo/s1600/ASAT_missile_launch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343400" y="2514600"/>
            <a:ext cx="2255838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 PELLET ASATs (1970-80) </a:t>
            </a: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77844" name="Picture 33" descr="C:\Users\DELL\Desktop\ima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35" descr="C:\Users\DELL\Desktop\Space-Laser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7" name="Picture 23" descr="SPAC_Satellite_Army_SMDC-ONE_Nanosatellite[1]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12858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68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636" y="220230"/>
            <a:ext cx="7086600" cy="584775"/>
          </a:xfrm>
          <a:prstGeom prst="rect">
            <a:avLst/>
          </a:prstGeom>
          <a:solidFill>
            <a:srgbClr val="66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</a:rPr>
              <a:t>THE PRESENT STATUS</a:t>
            </a:r>
            <a:endParaRPr lang="en-IN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943600"/>
            <a:ext cx="8305800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Only 3/195 nations on Earth see any sense in space weapons.  </a:t>
            </a:r>
          </a:p>
        </p:txBody>
      </p:sp>
    </p:spTree>
    <p:extLst>
      <p:ext uri="{BB962C8B-B14F-4D97-AF65-F5344CB8AC3E}">
        <p14:creationId xmlns:p14="http://schemas.microsoft.com/office/powerpoint/2010/main" xmlns="" val="14597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:\deathbypowerpoint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39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0.8|4.4|11.3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1523</Words>
  <Application>Microsoft Office PowerPoint</Application>
  <PresentationFormat>On-screen Show (4:3)</PresentationFormat>
  <Paragraphs>290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Office Theme</vt:lpstr>
      <vt:lpstr>4_Office Theme</vt:lpstr>
      <vt:lpstr>Custom Design</vt:lpstr>
      <vt:lpstr>Default Design</vt:lpstr>
      <vt:lpstr>2_Balance</vt:lpstr>
      <vt:lpstr>5_Office Theme</vt:lpstr>
      <vt:lpstr>1_Default Design</vt:lpstr>
      <vt:lpstr>Slit</vt:lpstr>
      <vt:lpstr>2_Office Theme</vt:lpstr>
      <vt:lpstr>7_Default Design</vt:lpstr>
      <vt:lpstr>Slide 1</vt:lpstr>
      <vt:lpstr>BROAD STRUCTURE</vt:lpstr>
      <vt:lpstr>Space Security &amp; Development</vt:lpstr>
      <vt:lpstr>Slide 4</vt:lpstr>
      <vt:lpstr>Slide 5</vt:lpstr>
      <vt:lpstr>  DOCTRINAL UNDERPINNINGS</vt:lpstr>
      <vt:lpstr>Slide 7</vt:lpstr>
      <vt:lpstr>Slide 8</vt:lpstr>
      <vt:lpstr>Slide 9</vt:lpstr>
      <vt:lpstr>Slide 10</vt:lpstr>
      <vt:lpstr>Slide 11</vt:lpstr>
      <vt:lpstr>THE CHANGE (Future Shock)</vt:lpstr>
      <vt:lpstr>WHAT IS UNCHANGED</vt:lpstr>
      <vt:lpstr>International Law</vt:lpstr>
      <vt:lpstr>Slide 15</vt:lpstr>
      <vt:lpstr>WMC TO WMD IN OUTER SPACE</vt:lpstr>
      <vt:lpstr>From PAROS to PICO with WMD</vt:lpstr>
      <vt:lpstr>International Law &amp; PICO-1 </vt:lpstr>
      <vt:lpstr>International Law &amp; PICO-2 </vt:lpstr>
      <vt:lpstr>International Law &amp; PICO-3 </vt:lpstr>
      <vt:lpstr>PROFLIGACY???</vt:lpstr>
      <vt:lpstr>Applicability of Space WMD-1 </vt:lpstr>
      <vt:lpstr>Applicability of Space WMD-2 </vt:lpstr>
      <vt:lpstr>Slide 24</vt:lpstr>
      <vt:lpstr>Thank You For Allowing me to share my Ignorance!</vt:lpstr>
      <vt:lpstr>Slide 26</vt:lpstr>
      <vt:lpstr>Linked by the 4’ 8.5 Inches rule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Caps HP1</dc:creator>
  <cp:lastModifiedBy>Dell Inspiron one20 A.I.O.2320  </cp:lastModifiedBy>
  <cp:revision>92</cp:revision>
  <dcterms:created xsi:type="dcterms:W3CDTF">2006-08-16T00:00:00Z</dcterms:created>
  <dcterms:modified xsi:type="dcterms:W3CDTF">2016-03-02T04:12:27Z</dcterms:modified>
</cp:coreProperties>
</file>